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802" r:id="rId2"/>
    <p:sldId id="2580" r:id="rId3"/>
    <p:sldId id="3235" r:id="rId4"/>
    <p:sldId id="3228" r:id="rId5"/>
    <p:sldId id="3225" r:id="rId6"/>
    <p:sldId id="3231" r:id="rId7"/>
    <p:sldId id="2584" r:id="rId8"/>
    <p:sldId id="882" r:id="rId9"/>
    <p:sldId id="2992" r:id="rId10"/>
    <p:sldId id="3182" r:id="rId11"/>
    <p:sldId id="3224" r:id="rId12"/>
    <p:sldId id="2914" r:id="rId13"/>
    <p:sldId id="2934" r:id="rId14"/>
    <p:sldId id="282" r:id="rId15"/>
    <p:sldId id="3216" r:id="rId16"/>
    <p:sldId id="3218" r:id="rId17"/>
    <p:sldId id="3219" r:id="rId18"/>
    <p:sldId id="3220" r:id="rId19"/>
    <p:sldId id="3230" r:id="rId20"/>
    <p:sldId id="3229" r:id="rId21"/>
    <p:sldId id="3221" r:id="rId22"/>
    <p:sldId id="3222" r:id="rId23"/>
    <p:sldId id="3217" r:id="rId24"/>
    <p:sldId id="3199" r:id="rId25"/>
    <p:sldId id="296" r:id="rId26"/>
    <p:sldId id="2984" r:id="rId27"/>
    <p:sldId id="3232" r:id="rId28"/>
    <p:sldId id="3192" r:id="rId29"/>
    <p:sldId id="3193" r:id="rId30"/>
    <p:sldId id="3194" r:id="rId31"/>
    <p:sldId id="3195" r:id="rId32"/>
    <p:sldId id="3196" r:id="rId33"/>
    <p:sldId id="3197" r:id="rId34"/>
    <p:sldId id="3198" r:id="rId35"/>
    <p:sldId id="3201" r:id="rId36"/>
    <p:sldId id="3202" r:id="rId37"/>
    <p:sldId id="276" r:id="rId38"/>
    <p:sldId id="277" r:id="rId39"/>
    <p:sldId id="3227" r:id="rId40"/>
    <p:sldId id="3223" r:id="rId41"/>
    <p:sldId id="3233" r:id="rId42"/>
    <p:sldId id="3234" r:id="rId43"/>
    <p:sldId id="3011" r:id="rId44"/>
    <p:sldId id="3016" r:id="rId45"/>
    <p:sldId id="3017" r:id="rId46"/>
    <p:sldId id="3018" r:id="rId47"/>
    <p:sldId id="3183" r:id="rId48"/>
    <p:sldId id="3184" r:id="rId49"/>
    <p:sldId id="3185" r:id="rId50"/>
    <p:sldId id="3186" r:id="rId51"/>
    <p:sldId id="3187" r:id="rId52"/>
    <p:sldId id="3188" r:id="rId53"/>
    <p:sldId id="3189" r:id="rId54"/>
    <p:sldId id="3190" r:id="rId55"/>
    <p:sldId id="3191" r:id="rId56"/>
    <p:sldId id="3172" r:id="rId57"/>
    <p:sldId id="3173" r:id="rId58"/>
    <p:sldId id="3175" r:id="rId59"/>
    <p:sldId id="3177" r:id="rId60"/>
    <p:sldId id="3178" r:id="rId61"/>
    <p:sldId id="3179" r:id="rId62"/>
    <p:sldId id="3176" r:id="rId63"/>
    <p:sldId id="3180" r:id="rId64"/>
    <p:sldId id="3209" r:id="rId65"/>
    <p:sldId id="3210" r:id="rId66"/>
    <p:sldId id="3211" r:id="rId67"/>
    <p:sldId id="3212" r:id="rId68"/>
    <p:sldId id="3213" r:id="rId69"/>
    <p:sldId id="3214" r:id="rId70"/>
    <p:sldId id="3215" r:id="rId71"/>
    <p:sldId id="3200" r:id="rId72"/>
    <p:sldId id="260" r:id="rId73"/>
    <p:sldId id="261" r:id="rId74"/>
    <p:sldId id="3108" r:id="rId75"/>
    <p:sldId id="3107" r:id="rId76"/>
    <p:sldId id="269" r:id="rId77"/>
    <p:sldId id="270" r:id="rId78"/>
    <p:sldId id="3111" r:id="rId79"/>
    <p:sldId id="3112" r:id="rId80"/>
    <p:sldId id="3203" r:id="rId81"/>
    <p:sldId id="267" r:id="rId82"/>
    <p:sldId id="3205" r:id="rId83"/>
    <p:sldId id="3204" r:id="rId84"/>
    <p:sldId id="271" r:id="rId85"/>
    <p:sldId id="3206" r:id="rId86"/>
    <p:sldId id="3207" r:id="rId87"/>
    <p:sldId id="272" r:id="rId88"/>
    <p:sldId id="3208" r:id="rId89"/>
    <p:sldId id="3226" r:id="rId9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40" userDrawn="1">
          <p15:clr>
            <a:srgbClr val="A4A3A4"/>
          </p15:clr>
        </p15:guide>
        <p15:guide id="3" orient="horz" pos="9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8F8F8"/>
    <a:srgbClr val="006C57"/>
    <a:srgbClr val="00715C"/>
    <a:srgbClr val="9C0073"/>
    <a:srgbClr val="B59CD8"/>
    <a:srgbClr val="D89207"/>
    <a:srgbClr val="75000A"/>
    <a:srgbClr val="014DB2"/>
    <a:srgbClr val="8A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4" autoAdjust="0"/>
    <p:restoredTop sz="68592" autoAdjust="0"/>
  </p:normalViewPr>
  <p:slideViewPr>
    <p:cSldViewPr snapToObjects="1">
      <p:cViewPr varScale="1">
        <p:scale>
          <a:sx n="110" d="100"/>
          <a:sy n="110" d="100"/>
        </p:scale>
        <p:origin x="1584" y="168"/>
      </p:cViewPr>
      <p:guideLst>
        <p:guide pos="340"/>
        <p:guide orient="horz" pos="985"/>
      </p:guideLst>
    </p:cSldViewPr>
  </p:slideViewPr>
  <p:outlineViewPr>
    <p:cViewPr>
      <p:scale>
        <a:sx n="33" d="100"/>
        <a:sy n="33" d="100"/>
      </p:scale>
      <p:origin x="0" y="-25411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A7BD1-6D46-4343-9202-5935085E7F88}" type="datetimeFigureOut">
              <a:rPr lang="en-US" smtClean="0"/>
              <a:pPr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A608-4536-304F-AD95-260BA55C00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35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7T18:33:37.18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0,'59'0,"-8"0,-14 0,-1 0,-4 0,11 0,-11 0,5 0,-12 0,-1 0,-5 0,4 0,-3 0,0 0,-3 0,-3 0,8 4,-7-3,2 3,-1-4,-2 0,6 0,-2 0,0 0,-4 0,3 0,1 0,-3 0,5 0,-6 0,2 0,1 0,0 0,0 0,0 0,-1 0,0 0,1 0,-1 0,0 0,1 0,0 0,0 0,0 0,-1 0,1 0,-1 0,1 0,0 0,0 0,-1 0,1 0,-1 0,1 0,-1 0,1 0,-1 0,1 0,0 0,-4 0,4 0,0 0,-4 0,2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7T18:02:32.6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44,'65'0,"-3"0,-11 0,-5 0,6 0,-1 0,-5 0,5 0,-12 0,4 0,-11 0,-1 0,-2 0,-9 0,-1 0,-1 0,0 0,-3 0,6 0,-8 0,5 0,4 0,-7 0,6 0,-3 0,-3-3,6 2,-7-3,5 4,-1 0,-4 0,4 0,-4 0,4 0,5 0,-8 0,6 0,-3 0,1 0,-1 0,-1 0,1 0,-3 0,10 0,-15 0,12 0,-5 0,3 0,2 0,-3 0,-1 0,1 0,-5 0,3 0,-3 0,5 0,3 0,-7 0,6 0,-6 0,3 0,1 0,-5 0,8 0,-6 0,8 0,-6 0,1 0,-1 0,-4 0,4 0,-4 0,8 0,-7 0,6 0,-3 0,2 0,-3 0,1 0,-4 0,5 0,-1 0,1 0,-1 0,-4 0,9 0,-8 0,9 0,-5 0,-1 0,6 0,-4 0,4 0,-5 0,-1 0,-4 0,4 0,-4 0,4 0,5 0,-4 0,-1 0,3 0,-10 0,14 0,-15 0,11 0,-8 0,1 0,7 0,-11 0,11-4,-7 3,4-3,3 4,-6 0,7 0,-8 0,0 0,3-5,-4 4,5-3,-1 4,0 0,-1 0,1 0,1 0,-5 0,4 0,-1 0,-2 0,7 0,-8 0,5 0,-1 0,-4 0,4 0,0 0,-3 0,5 0,-6 0,4 0,0 0,-1 0,1 0,0 0,-1 0,1 0,0 0,-1 0,1 0,-1-3,1 2,0-3,0 4,-1-4,1 3,0-2,-1 3,0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7T18:02:41.87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9,'66'0,"-15"0,-10 0,-14 0,10 0,-7 0,1 0,-1 0,1 0,-6 0,4 0,-9-4,4 3,-6-3,1 4,0 0,-1 0,1 0,-1 0,1 0,-1 0,1 0,0 0,-5 0,8 0,-11 0,12 0,-9 0,5 0,-1 0,1 0,-1 0,1 0,-1 0,-4 0,9 0,-7 0,8 0,-6 0,1 0,-1 0,1 0,-1 0,1 0,0 0,-5 0,3 0,-4 0,5 0,-1 0,-3 0,2 0,-2 0,8 0,-7 0,1 0,1 0,-7 0,15 0,-14 0,10 0,-3 0,-3 0,6 0,-7 0,0 0,7 0,-6 0,3 0,-1 0,1 0,2 0,-3 0,1 0,-5 0,5 0,-1 0,-3 0,2 0,1 0,-3 0,6 4,-7-3,3 2,1-3,0 0,0 4,0-3,-1 3,1-4,0 0,-1 0,1 0,-1 0,1 0,0 0,-1 0,0 0,0 0,0 0,1 0,-1 0,0 0,0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7T18:02:50.34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11,'54'0,"19"0,-36 0,29 0,-13 0,7 0,0 0,0 0,-7 0,-2 0,-13 0,-1 0,-6 0,-1-5,-5 4,4-4,-9 5,4 0,0 0,-4 0,9 0,-4 0,1 0,3 0,-9 0,4 0,-10 0,3 0,-4 0,5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8:34:05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 24575,'16'0'0,"1"0"0,2 0 0,5 0 0,7 0 0,7 0 0,21 0 0,-17 0 0,31 0 0,-24 0 0,18 0 0,-7 0 0,0 0 0,0 0 0,-7 0 0,-1 0 0,-8 0 0,-6 0 0,-1 0 0,-6 0 0,-6 0 0,4 0 0,-9 0 0,9-5 0,-9 4 0,-1-3 0,-1 4 0,-9 0 0,9 0 0,-9 0 0,9 0 0,-9 0 0,9 0 0,-9 0 0,4 0 0,-4 0 0,4 0 0,-4 0 0,4 0 0,-5 0 0,1 0 0,-1 0 0,1 0 0,-1 0 0,0 0 0,1 0 0,-1 0 0,0 0 0,0 0 0,1 0 0,-5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7T18:34:28.905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53,'80'0,"-4"0,-8 0,10 0,10 0,-35 1,1-2,45-11,-9 8,-6-14,-15 17,1-5,-9 1,-10 4,-6-4,-12 5,-3 0,-16 0,3 0,-4 0,5 0,-1 0,0 0,-1 0,1 0,-1 0,1 0,0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7T18:34:31.3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0 118,'65'0,"-1"0,3 0,12 0,9 0,-36 1,2-2,0-2,1 0,13 2,3 0,-5-2,1-1,9 1,0-1,-4 0,-3 0,-12 0,-2-1,8-2,-2 0,30-1,6 0,-19-3,-17 4,-9 1,-14-4,-1 9,-12-3,-1-1,-6 4,1-3,-5 4,3 0,1 0,-3 0,10 0,-15 0,12 0,-5 0,-2 0,7 0,-8 0,4 0,1 0,-1 0,1 0,-1 0,1 0,0 0,-1 4,6-3,-4 3,4-4,-6 0,1 0,0 5,-1-4,1 3,-1-4,1 4,-1-3,-4 3,4-4,-4 4,5-3,-1 3,-4-4,4 0,-1 0,-2 0,7 0,-5 0,-2 0,6 0,-6 0,3 0,10 0,-12 0,10 0,-11 0,3 4,1-3,-1 4,-4-5,4 4,0-3,-3 3,5 0,-6-3,-1 2,7-3,-6 0,3 4,-1-3,-3 3,4-4,0 0,-3 0,2 0,-3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8:34:41.1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1798 1 24575,'-70'32'0,"-12"14"0,18-3 0,-2 3-492,15-8 0,-1 2 164,0-2 0,-3 3 0,1-1-164,-8 9 0,0 1 25,-15 10 1,-3 2 466,1-1 0,1 0 0,3 0 0,3-2 0,18-14 0,2-2 0,-4 3 0,2-2-82,-16 16 82,27-24 0,0-1 913,-23 20-913,9-5 0,21-16 0,-1-6 983,16-4-33,1-4 33,2-6-845,8-1-138,-3-4 0,8-1 0,-2 1 0,6-1 0,-3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8:34:42.84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24575,'57'16'0,"10"13"0,15 25-492,-33-25 0,2 1 0,7 11 0,2 2 0,6-3 0,1 1 0,9 9 0,2 2 164,-23-15 0,1 1 0,0 0 205,25 15 0,2-1 123,-24-16 0,0-1 0,-1 1 0,18 14 0,0-2-158,-3-10 1,0 0 157,-3 6 0,-5-3-257,-18-17 1,-1-2 256,4 9 0,-1 0 0,33 12 0,1 5 0,6-6 0,-20-6 983,-6-4-817,-4-2 817,-12-1 0,-1-7 0,-4 0 0,-15-6-159,9 4-824,-17-10 89,5 4-89,-10-5 0,-1 0 0,-4-1 0,-1 1 0,0-5 0,1 0 0,-1-4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7T18:01:03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39,'82'0,"2"0,-14 0,25 0,-13 0,-25 0,0 0,17 0,-23 0,0 0,30 0,7 0,-2 0,-16 0,-10 0,-1 0,-19 0,9 0,-16 0,3 0,-5-5,5 4,-3-4,9 5,-3 0,5 0,0 0,1 0,-1 0,1 0,-1 0,0 0,-5 0,-3 0,-5 0,-1 0,-4 0,-3 0,1 0,-4 0,4 0,0 0,1 0,6 0,-1 0,1 0,-1 0,1 0,-1 0,1 0,-6 0,4 0,-3 0,4 0,-5 0,5 0,-11-4,5 3,-5-3,-1 0,1 3,0-4,-5 5,3-4,-3 3,5-3,3 4,-7 0,2 0,-1 0,-5 0,9 0,-2 0,-4 0,6 0,-7 0,9 0,-8 0,2 0,1 0,-6 0,13 0,-13 0,6 0,-2 0,-1 0,7 0,-5 0,-3 0,6 0,-5 0,3 0,1 0,-8 0,9 0,-2 0,-4 0,6 0,-7 4,4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7T18:01:12.31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52,'59'0,"4"0,-23 0,10 0,3 0,-5 0,11 0,-15 0,0 0,-5 0,-8-4,-7 3,-5-3,-5 4,3 0,-4 0,5 0,-1 0,0 0,-4 0,9 0,-12 0,15 0,-15 0,12 0,-5 0,-2 0,6 0,-3 0,-3 0,10 0,-14 0,10 0,-7 0,0 0,11 0,-8 0,9 0,-7 0,5 0,-4 0,4 0,0 0,-5 0,11 0,-5 0,5 0,1 0,-1 0,-4 0,3 0,-4 0,0 0,4 0,-9 0,10 0,-11 0,5 0,-10 0,4 0,-4 0,8 0,-7 0,6 0,-3 0,2 0,-3 0,1 0,-4 0,4 0,0 0,-5 0,5 0,-5 0,5 0,-1 0,2 0,-6 0,4 0,-1 0,-2 0,7 0,-8 0,5 0,-1 0,-3 0,6 0,-6 0,3 0,2 0,-9 0,10 0,-3-4,-3 3,5-7,-6 0,0 2,3-5,-4 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7T18:01:20.59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11,'68'0,"-5"0,-24 0,3 0,3 0,8 0,0 0,6 0,-6 0,0 0,5 0,-12 0,0 0,-10-5,-5 4,-6-4,-1 5,-10 0,3 0,-3 0,3 0,0 0,0 0,0 0,-1 0,0 0,0 0,0 0,1 0,4 0,-6 0,2 0,-9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BB67-C61B-4DC3-ADB1-F7ADF98F0777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F65AF-4DC6-437D-9673-955242BDFC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6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ev. ein paar Iterationen der Schleife an der Tafel durchspielen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/>
              <a:t>Lösung: </a:t>
            </a:r>
            <a:r>
              <a:rPr lang="en-GB"/>
              <a:t>0 1 1 2 3 5 8 13 21 34 55 89 144 233 377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6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0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8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61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Infinite Loop nach JLS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63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6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17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82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938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to come: </a:t>
            </a:r>
            <a:r>
              <a:rPr lang="de-CH" b="0" dirty="0"/>
              <a:t>Typen und Variable</a:t>
            </a:r>
            <a:r>
              <a:rPr lang="en-US" b="0" dirty="0"/>
              <a:t> </a:t>
            </a:r>
            <a:r>
              <a:rPr lang="en-CH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➜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CH" dirty="0"/>
              <a:t>Basistypen: Einfache (eingebaute) Typen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Lösung: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64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298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50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12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98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42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44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21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541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29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33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77932f1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77932f1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Erkläre</a:t>
            </a:r>
            <a:r>
              <a:rPr lang="en-GB" dirty="0"/>
              <a:t> </a:t>
            </a:r>
            <a:r>
              <a:rPr lang="en-GB" dirty="0" err="1"/>
              <a:t>anhand</a:t>
            </a:r>
            <a:r>
              <a:rPr lang="en-GB" dirty="0"/>
              <a:t> </a:t>
            </a:r>
            <a:r>
              <a:rPr lang="en-GB" dirty="0" err="1"/>
              <a:t>ähnlichem</a:t>
            </a:r>
            <a:r>
              <a:rPr lang="en-GB" dirty="0"/>
              <a:t> </a:t>
            </a:r>
            <a:r>
              <a:rPr lang="en-GB" dirty="0" err="1"/>
              <a:t>Beispiel</a:t>
            </a:r>
            <a:r>
              <a:rPr lang="en-GB" dirty="0"/>
              <a:t> auf der </a:t>
            </a:r>
            <a:r>
              <a:rPr lang="en-GB" dirty="0" err="1"/>
              <a:t>nächsten</a:t>
            </a:r>
            <a:r>
              <a:rPr lang="en-GB" dirty="0"/>
              <a:t>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Basel Problem: </a:t>
            </a:r>
            <a:r>
              <a:rPr lang="en-GB" dirty="0" err="1"/>
              <a:t>Konvergiert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pi^2/6 &lt; 2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7932f1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7932f1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Die Lösung befindet sich auch im Git Repo (in der “material” subgroup) unter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exercise-additionals</a:t>
            </a:r>
            <a:r>
              <a:rPr lang="en-GB"/>
              <a:t>/exercise-session2/…/Potenzieren.java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Demo (mögliche Fehler die die Studenten sehen können):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IndexOutOfBounds exception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Initialisierung von ‘i’ falsch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Abbruchsbedingung ‘i &lt;= k’ falsch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933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90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67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30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82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17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26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1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CACD47-A745-0842-AF64-CA02C32F756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75810" name="Rectangle 7"/>
          <p:cNvSpPr txBox="1">
            <a:spLocks noGrp="1" noChangeArrowheads="1"/>
          </p:cNvSpPr>
          <p:nvPr/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0"/>
            <a:fld id="{F92255D7-F7E6-C946-9A4A-EEAA44B03D9D}" type="slidenum">
              <a:rPr lang="en-US" altLang="en-US" sz="1200">
                <a:latin typeface="Times New Roman" charset="0"/>
                <a:ea typeface="Times New Roman" charset="0"/>
                <a:cs typeface="Times New Roman" charset="0"/>
              </a:rPr>
              <a:pPr algn="r" eaLnBrk="0" hangingPunct="0"/>
              <a:t>8</a:t>
            </a:fld>
            <a:endParaRPr lang="en-US" altLang="en-US" sz="12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5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</p:spPr>
        <p:txBody>
          <a:bodyPr/>
          <a:lstStyle/>
          <a:p>
            <a:r>
              <a:rPr lang="en-US" altLang="en-US" dirty="0"/>
              <a:t>We're basically going to manipulate letters and numbers.</a:t>
            </a:r>
          </a:p>
          <a:p>
            <a:endParaRPr lang="en-US" alt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Why does Java distinguish integers vs. real numbers?</a:t>
            </a:r>
          </a:p>
          <a:p>
            <a:endParaRPr lang="en-US" altLang="en-US" dirty="0"/>
          </a:p>
          <a:p>
            <a:r>
              <a:rPr lang="en-US" altLang="en-US" dirty="0"/>
              <a:t>We make the integer / real number distinction in English as well.  We don't ask, "How many do you weigh?" or, "How much sisters do you have?"</a:t>
            </a:r>
          </a:p>
          <a:p>
            <a:r>
              <a:rPr lang="en-US" altLang="en-US" dirty="0"/>
              <a:t>Part of the int/double split is related to how a computer processor crunches numbers.  A CPU does integer computations and a Floating Point Unit (FPU) does real number computations.</a:t>
            </a:r>
          </a:p>
          <a:p>
            <a:endParaRPr lang="en-US" altLang="en-US" dirty="0"/>
          </a:p>
          <a:p>
            <a:r>
              <a:rPr lang="en-US" altLang="en-US" dirty="0"/>
              <a:t>Why does Java separate int and double?  Why not use one combined type called number?</a:t>
            </a:r>
          </a:p>
        </p:txBody>
      </p:sp>
    </p:spTree>
    <p:extLst>
      <p:ext uri="{BB962C8B-B14F-4D97-AF65-F5344CB8AC3E}">
        <p14:creationId xmlns:p14="http://schemas.microsoft.com/office/powerpoint/2010/main" val="2099797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35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126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885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9841-FAE6-7A8B-7D72-81C1A05B5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D4CAC5-F928-76F8-12F3-16D2F17CB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EFD0A-2580-B564-1CC9-6EA716AB1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8503E-458B-DCA8-4723-4AEC9B640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604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099BA-0C08-EB38-B2A8-F5202AFF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501533-B1E7-7A7A-3DC4-974A3CA8D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59B6D3-E459-6448-81EE-12A76884D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D727F-AC08-7141-33B6-5E9BC92DF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914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BDAF-8F1E-E706-7B43-E571C0D95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296A1-0D5C-8209-19C7-EF1B5B207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22076-8D5E-C974-E5B4-481C7ACFB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2582-13C2-9C04-1EF8-AD79E38A8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087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0FDC3-DE9B-6F39-08F8-FC3A6468D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65FF7-1613-4A93-664D-EAF3E1EF7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FA57C-2E37-6983-B703-B4021C51D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46072-E5F5-77B3-6EEC-E0DECE4BF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25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FE1A3-D676-7BB2-06A3-F2EC00BCA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36C37F-44C0-262A-2847-0852B9C9B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6D58A-836F-76AD-B025-A9F2D69F4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9504C-FA5B-4824-0C2E-75F57ADB1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138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FAB62-7DB2-ADA2-5D1B-D297D7AE4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C98BA-CA2A-D6BE-8E12-8885F405C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3B549-F016-ABAA-DF79-3EE3FAAD6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46CBE-6532-27F9-095E-2840F0B3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13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2E5FC-57AF-C28E-C6C1-AFE7FD9AA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53AC0-47E5-AACF-A3F9-17D809F77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21C7A-A849-C073-22BD-B7EA8B85D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064E0-12D6-295A-85BA-AAF5EC40C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28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 indent="0">
              <a:buFont typeface="+mj-lt"/>
              <a:buNone/>
              <a:tabLst>
                <a:tab pos="2114550" algn="l"/>
                <a:tab pos="3427413" algn="l"/>
                <a:tab pos="4572000" algn="l"/>
              </a:tabLst>
            </a:pPr>
            <a:endParaRPr lang="de-CH" altLang="en-US" spc="-90" dirty="0">
              <a:solidFill>
                <a:srgbClr val="5A5434"/>
              </a:solidFill>
              <a:latin typeface="Ubuntu Mono" panose="020B0509030602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783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398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581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057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843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69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638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036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1647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Gross- und Kleinschreibung in Java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Semikolons am Ende einer Anweisung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Klammern immer schliessen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Vermeidung von Redundanz mit Zeilen-Partitionierung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Andere Ideen für Methoden-Aufteilung?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485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3806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4375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1887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3191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8669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Beispiele am Whiteboard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Beispiele am Whiteboard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615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9976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272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769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82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0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09.10.24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21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09.10.24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09.10.24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customXml" Target="../ink/ink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customXml" Target="../ink/ink8.xml"/><Relationship Id="rId15" Type="http://schemas.openxmlformats.org/officeDocument/2006/relationships/image" Target="../media/image20.png"/><Relationship Id="rId10" Type="http://schemas.openxmlformats.org/officeDocument/2006/relationships/customXml" Target="../ink/ink10.xml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customXml" Target="../ink/ink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specs/jls/se22/html/jls-4.html#jls-4.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8000" y="1127641"/>
            <a:ext cx="7992888" cy="229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3200" b="1" dirty="0"/>
              <a:t>252-0027</a:t>
            </a:r>
          </a:p>
          <a:p>
            <a:r>
              <a:rPr lang="fi-FI" sz="3200" b="1" dirty="0"/>
              <a:t>Einführung in die Programmierung</a:t>
            </a:r>
          </a:p>
          <a:p>
            <a:r>
              <a:rPr lang="fi-FI" sz="2800" b="1" dirty="0"/>
              <a:t>Übungen</a:t>
            </a:r>
          </a:p>
          <a:p>
            <a:endParaRPr lang="fi-FI" sz="2000" b="1" dirty="0"/>
          </a:p>
          <a:p>
            <a:pPr>
              <a:lnSpc>
                <a:spcPct val="80000"/>
              </a:lnSpc>
            </a:pPr>
            <a:r>
              <a:rPr lang="fi-FI" sz="3200" b="1" dirty="0"/>
              <a:t>Woche 4: </a:t>
            </a:r>
            <a:r>
              <a:rPr lang="de-DE" sz="3200" b="1" dirty="0"/>
              <a:t>Types, Schleifen, Methoden, Strings</a:t>
            </a:r>
            <a:endParaRPr lang="fi-FI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3723878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Timo Baumberger</a:t>
            </a:r>
          </a:p>
          <a:p>
            <a:r>
              <a:rPr lang="en-US" sz="2000" b="1" dirty="0" err="1"/>
              <a:t>Departement</a:t>
            </a:r>
            <a:r>
              <a:rPr lang="en-US" sz="2000" b="1" dirty="0"/>
              <a:t> </a:t>
            </a:r>
            <a:r>
              <a:rPr lang="en-US" sz="2000" b="1" dirty="0" err="1"/>
              <a:t>Informatik</a:t>
            </a:r>
            <a:endParaRPr lang="en-US" sz="2000" b="1" dirty="0"/>
          </a:p>
          <a:p>
            <a:r>
              <a:rPr lang="en-US" sz="2000" b="1" dirty="0"/>
              <a:t>ETH Zürich</a:t>
            </a:r>
          </a:p>
        </p:txBody>
      </p:sp>
    </p:spTree>
    <p:extLst>
      <p:ext uri="{BB962C8B-B14F-4D97-AF65-F5344CB8AC3E}">
        <p14:creationId xmlns:p14="http://schemas.microsoft.com/office/powerpoint/2010/main" val="28757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Schleifen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16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085C-6E16-DB45-8A85-11F4F56D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D21D29-84FD-56AD-F20D-800103311092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for</a:t>
            </a:r>
            <a:r>
              <a:rPr lang="de-CH" dirty="0"/>
              <a:t>-Schleife («</a:t>
            </a:r>
            <a:r>
              <a:rPr lang="de-CH" dirty="0" err="1"/>
              <a:t>for</a:t>
            </a:r>
            <a:r>
              <a:rPr lang="de-CH" dirty="0"/>
              <a:t> loop»): Kontrollfluss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7080CA6A-CC7D-9E23-30D2-5BB96AED070D}"/>
              </a:ext>
            </a:extLst>
          </p:cNvPr>
          <p:cNvSpPr txBox="1">
            <a:spLocks noChangeArrowheads="1"/>
          </p:cNvSpPr>
          <p:nvPr/>
        </p:nvSpPr>
        <p:spPr>
          <a:xfrm>
            <a:off x="541562" y="1268189"/>
            <a:ext cx="3875414" cy="1364506"/>
          </a:xfrm>
          <a:prstGeom prst="rect">
            <a:avLst/>
          </a:prstGeom>
          <a:solidFill>
            <a:srgbClr val="C7C7C7"/>
          </a:solidFill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ts val="100"/>
              </a:spcBef>
              <a:spcAft>
                <a:spcPts val="100"/>
              </a:spcAft>
              <a:buClr>
                <a:schemeClr val="accent2"/>
              </a:buClr>
              <a:buFont typeface="Wingdings" pitchFamily="2" charset="2"/>
              <a:buNone/>
              <a:defRPr sz="2000" b="0" i="1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/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initialization</a:t>
            </a: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1800" i="1" dirty="0">
                <a:latin typeface="+mj-lt"/>
              </a:rPr>
              <a:t>test</a:t>
            </a: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1800" i="1" dirty="0">
                <a:latin typeface="+mj-lt"/>
              </a:rPr>
              <a:t>update</a:t>
            </a: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) {</a:t>
            </a: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  <a:tabLst>
                <a:tab pos="341313" algn="l"/>
              </a:tabLst>
            </a:pPr>
            <a:r>
              <a:rPr lang="en-US" altLang="en-US" sz="1800" i="1" dirty="0">
                <a:latin typeface="Ubuntu Mono" panose="020B0509030602030204" pitchFamily="49" charset="0"/>
                <a:cs typeface="Consolas" panose="020B0609020204030204" pitchFamily="49" charset="0"/>
              </a:rPr>
              <a:t>  	</a:t>
            </a: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body</a:t>
            </a: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} </a:t>
            </a:r>
            <a:endParaRPr lang="en-US" altLang="en-US" sz="1800" dirty="0">
              <a:latin typeface="Ubuntu Mono" panose="020B0509030602030204" pitchFamily="49" charset="0"/>
            </a:endParaRP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statement;</a:t>
            </a:r>
            <a:endParaRPr lang="en-US" altLang="en-US" sz="1800" dirty="0">
              <a:latin typeface="Ubuntu Mono" panose="020B05090306020302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074317-F8CF-4A88-B89E-0E7B57AA91AF}"/>
              </a:ext>
            </a:extLst>
          </p:cNvPr>
          <p:cNvGrpSpPr/>
          <p:nvPr/>
        </p:nvGrpSpPr>
        <p:grpSpPr>
          <a:xfrm>
            <a:off x="6294858" y="2468339"/>
            <a:ext cx="1598215" cy="1310429"/>
            <a:chOff x="6294858" y="2468339"/>
            <a:chExt cx="1598215" cy="131042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301691-05C1-674F-6500-F2421FB289F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7889498" y="3537610"/>
              <a:ext cx="3575" cy="241158"/>
            </a:xfrm>
            <a:prstGeom prst="line">
              <a:avLst/>
            </a:prstGeom>
            <a:ln w="3175" cmpd="sng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83DE8-FEAF-48A0-8222-40682097B9FD}"/>
                </a:ext>
              </a:extLst>
            </p:cNvPr>
            <p:cNvGrpSpPr/>
            <p:nvPr/>
          </p:nvGrpSpPr>
          <p:grpSpPr>
            <a:xfrm>
              <a:off x="6294858" y="2468339"/>
              <a:ext cx="1594640" cy="1308841"/>
              <a:chOff x="6294858" y="2468339"/>
              <a:chExt cx="1594640" cy="130884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35266F4-61B7-B109-2CF0-A915AA44201E}"/>
                  </a:ext>
                </a:extLst>
              </p:cNvPr>
              <p:cNvCxnSpPr/>
              <p:nvPr/>
            </p:nvCxnSpPr>
            <p:spPr>
              <a:xfrm rot="5400000">
                <a:off x="5642026" y="3121172"/>
                <a:ext cx="1307255" cy="1589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DC70C76-BA3B-116A-9FEA-355162B70324}"/>
                  </a:ext>
                </a:extLst>
              </p:cNvPr>
              <p:cNvCxnSpPr/>
              <p:nvPr/>
            </p:nvCxnSpPr>
            <p:spPr>
              <a:xfrm>
                <a:off x="6294858" y="3775592"/>
                <a:ext cx="1594640" cy="1588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D7B209-7E45-4F80-8557-9DCB5C008ACA}"/>
              </a:ext>
            </a:extLst>
          </p:cNvPr>
          <p:cNvGrpSpPr/>
          <p:nvPr/>
        </p:nvGrpSpPr>
        <p:grpSpPr>
          <a:xfrm>
            <a:off x="6902483" y="1939111"/>
            <a:ext cx="1677183" cy="1026195"/>
            <a:chOff x="6902483" y="1939111"/>
            <a:chExt cx="1677183" cy="10261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C7B11D6-DBE5-55E3-636D-3FA54FF10B45}"/>
                </a:ext>
              </a:extLst>
            </p:cNvPr>
            <p:cNvCxnSpPr/>
            <p:nvPr/>
          </p:nvCxnSpPr>
          <p:spPr>
            <a:xfrm rot="5400000">
              <a:off x="7683523" y="2411189"/>
              <a:ext cx="419894" cy="794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6F025F-7F27-4330-9E9C-E8C29D635866}"/>
                </a:ext>
              </a:extLst>
            </p:cNvPr>
            <p:cNvGrpSpPr/>
            <p:nvPr/>
          </p:nvGrpSpPr>
          <p:grpSpPr>
            <a:xfrm>
              <a:off x="6902483" y="1939111"/>
              <a:ext cx="1677183" cy="1026195"/>
              <a:chOff x="6902483" y="1939111"/>
              <a:chExt cx="1677183" cy="1026195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C0C4870-89A8-4EE4-9C5E-F7CC812C4485}"/>
                  </a:ext>
                </a:extLst>
              </p:cNvPr>
              <p:cNvSpPr/>
              <p:nvPr/>
            </p:nvSpPr>
            <p:spPr>
              <a:xfrm>
                <a:off x="6902483" y="2662072"/>
                <a:ext cx="267913" cy="267913"/>
              </a:xfrm>
              <a:prstGeom prst="ellipse">
                <a:avLst/>
              </a:prstGeom>
              <a:solidFill>
                <a:srgbClr val="3DA5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b="1" dirty="0">
                    <a:solidFill>
                      <a:schemeClr val="tx1"/>
                    </a:solidFill>
                  </a:rPr>
                  <a:t>3</a:t>
                </a:r>
                <a:endParaRPr lang="en-GB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593735-C211-B148-B51C-8E60CC80828C}"/>
                  </a:ext>
                </a:extLst>
              </p:cNvPr>
              <p:cNvSpPr txBox="1"/>
              <p:nvPr/>
            </p:nvSpPr>
            <p:spPr>
              <a:xfrm>
                <a:off x="7199329" y="2626752"/>
                <a:ext cx="1380337" cy="33855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body</a:t>
                </a:r>
                <a:endParaRPr lang="en-US" sz="1100" i="1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E40E353-EB6F-A9C3-963A-89BD13BDBD51}"/>
                  </a:ext>
                </a:extLst>
              </p:cNvPr>
              <p:cNvCxnSpPr>
                <a:stCxn id="27" idx="3"/>
              </p:cNvCxnSpPr>
              <p:nvPr/>
            </p:nvCxnSpPr>
            <p:spPr>
              <a:xfrm>
                <a:off x="6988208" y="2201639"/>
                <a:ext cx="905660" cy="1588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B5E4BC-45BD-41B5-0025-90893D416E8E}"/>
                  </a:ext>
                </a:extLst>
              </p:cNvPr>
              <p:cNvSpPr txBox="1"/>
              <p:nvPr/>
            </p:nvSpPr>
            <p:spPr>
              <a:xfrm>
                <a:off x="6988208" y="1939111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dirty="0">
                    <a:latin typeface="Ubuntu Mono" panose="020B0509030602030204" pitchFamily="49" charset="0"/>
                    <a:cs typeface="Consolas" panose="020B0609020204030204" pitchFamily="49" charset="0"/>
                  </a:rPr>
                  <a:t>true</a:t>
                </a:r>
                <a:endParaRPr lang="en-US" sz="1400" dirty="0"/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AA47CFB8-B927-4A68-B4FA-69A2F021A628}"/>
              </a:ext>
            </a:extLst>
          </p:cNvPr>
          <p:cNvSpPr txBox="1">
            <a:spLocks noChangeArrowheads="1"/>
          </p:cNvSpPr>
          <p:nvPr/>
        </p:nvSpPr>
        <p:spPr>
          <a:xfrm>
            <a:off x="559025" y="2971087"/>
            <a:ext cx="3857951" cy="896302"/>
          </a:xfrm>
          <a:prstGeom prst="rect">
            <a:avLst/>
          </a:prstGeom>
          <a:solidFill>
            <a:srgbClr val="C7C7C7"/>
          </a:solidFill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ts val="100"/>
              </a:spcBef>
              <a:spcAft>
                <a:spcPts val="100"/>
              </a:spcAft>
              <a:buClr>
                <a:schemeClr val="accent2"/>
              </a:buClr>
              <a:buFont typeface="Wingdings" pitchFamily="2" charset="2"/>
              <a:buNone/>
              <a:defRPr sz="2000" b="0" i="1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/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600" dirty="0">
                <a:solidFill>
                  <a:schemeClr val="tx2"/>
                </a:solidFill>
                <a:latin typeface="Ubuntu Mono" panose="020B0509030602030204" pitchFamily="49" charset="0"/>
              </a:rPr>
              <a:t>for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(</a:t>
            </a:r>
            <a:r>
              <a:rPr lang="en-US" altLang="en-US" sz="1600" dirty="0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>
                <a:solidFill>
                  <a:srgbClr val="006C57"/>
                </a:solidFill>
                <a:latin typeface="Ubuntu Mono" panose="020B0509030602030204" pitchFamily="49" charset="0"/>
              </a:rPr>
              <a:t>1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&lt;= </a:t>
            </a:r>
            <a:r>
              <a:rPr lang="en-US" altLang="en-US" sz="1600" dirty="0">
                <a:solidFill>
                  <a:srgbClr val="006C57"/>
                </a:solidFill>
                <a:latin typeface="Ubuntu Mono" panose="020B0509030602030204" pitchFamily="49" charset="0"/>
              </a:rPr>
              <a:t>5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+ </a:t>
            </a:r>
            <a:r>
              <a:rPr lang="en-US" altLang="en-US" sz="1600" dirty="0">
                <a:solidFill>
                  <a:srgbClr val="006C57"/>
                </a:solidFill>
                <a:latin typeface="Ubuntu Mono" panose="020B0509030602030204" pitchFamily="49" charset="0"/>
              </a:rPr>
              <a:t>1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) {</a:t>
            </a: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de-CH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System.out.println</a:t>
            </a:r>
            <a:r>
              <a:rPr lang="de-CH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(i); </a:t>
            </a:r>
            <a:r>
              <a:rPr lang="de-CH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// 1 2 3 4 5</a:t>
            </a:r>
            <a:endParaRPr lang="en-US" altLang="en-US" i="1" dirty="0">
              <a:solidFill>
                <a:schemeClr val="tx1">
                  <a:lumMod val="65000"/>
                  <a:lumOff val="35000"/>
                </a:schemeClr>
              </a:solidFill>
              <a:latin typeface="Ubuntu Mono" panose="020B0509030602030204" pitchFamily="49" charset="0"/>
            </a:endParaRP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} </a:t>
            </a:r>
            <a:endParaRPr lang="en-US" altLang="en-US" sz="1600" dirty="0">
              <a:latin typeface="Ubuntu Mono" panose="020B050903060203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52FE88-D3B0-4A35-886B-2D46A7FE0747}"/>
              </a:ext>
            </a:extLst>
          </p:cNvPr>
          <p:cNvSpPr/>
          <p:nvPr/>
        </p:nvSpPr>
        <p:spPr>
          <a:xfrm>
            <a:off x="1606773" y="1114532"/>
            <a:ext cx="267913" cy="267913"/>
          </a:xfrm>
          <a:prstGeom prst="ellipse">
            <a:avLst/>
          </a:prstGeom>
          <a:solidFill>
            <a:srgbClr val="FF8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265BE32-55E8-43B4-B5E3-DC06DDD34193}"/>
              </a:ext>
            </a:extLst>
          </p:cNvPr>
          <p:cNvSpPr/>
          <p:nvPr/>
        </p:nvSpPr>
        <p:spPr>
          <a:xfrm>
            <a:off x="2603747" y="1114532"/>
            <a:ext cx="267913" cy="267913"/>
          </a:xfrm>
          <a:prstGeom prst="ellipse">
            <a:avLst/>
          </a:prstGeom>
          <a:solidFill>
            <a:srgbClr val="FF8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/>
                </a:solidFill>
              </a:rPr>
              <a:t>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41482DD-D7DC-4C97-A575-1310024D06D4}"/>
              </a:ext>
            </a:extLst>
          </p:cNvPr>
          <p:cNvSpPr/>
          <p:nvPr/>
        </p:nvSpPr>
        <p:spPr>
          <a:xfrm>
            <a:off x="3351541" y="1114532"/>
            <a:ext cx="267913" cy="267913"/>
          </a:xfrm>
          <a:prstGeom prst="ellipse">
            <a:avLst/>
          </a:prstGeom>
          <a:solidFill>
            <a:srgbClr val="FF8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/>
                </a:solidFill>
              </a:rPr>
              <a:t>4</a:t>
            </a:r>
            <a:endParaRPr lang="en-GB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856EFF-5229-4B76-855F-83E174C9A380}"/>
              </a:ext>
            </a:extLst>
          </p:cNvPr>
          <p:cNvGrpSpPr/>
          <p:nvPr/>
        </p:nvGrpSpPr>
        <p:grpSpPr>
          <a:xfrm>
            <a:off x="5313544" y="1119364"/>
            <a:ext cx="1674659" cy="487379"/>
            <a:chOff x="5313544" y="1119364"/>
            <a:chExt cx="1674659" cy="48737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0FEAA3-5C27-58B9-3383-B434715B3FD9}"/>
                </a:ext>
              </a:extLst>
            </p:cNvPr>
            <p:cNvSpPr txBox="1"/>
            <p:nvPr/>
          </p:nvSpPr>
          <p:spPr>
            <a:xfrm>
              <a:off x="5607867" y="1268189"/>
              <a:ext cx="1380336" cy="33855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i="1" dirty="0">
                  <a:latin typeface="+mj-lt"/>
                  <a:cs typeface="Consolas" panose="020B0609020204030204" pitchFamily="49" charset="0"/>
                </a:rPr>
                <a:t>initialization</a:t>
              </a:r>
              <a:endParaRPr lang="en-US" sz="16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250771-3208-9E65-C143-EBC4C628C42F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flipH="1">
              <a:off x="6298035" y="1119364"/>
              <a:ext cx="4" cy="148825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ADB20A9-AFCD-4FE3-9559-D73FE56F3540}"/>
                </a:ext>
              </a:extLst>
            </p:cNvPr>
            <p:cNvSpPr/>
            <p:nvPr/>
          </p:nvSpPr>
          <p:spPr>
            <a:xfrm>
              <a:off x="5313544" y="1312412"/>
              <a:ext cx="267913" cy="267913"/>
            </a:xfrm>
            <a:prstGeom prst="ellipse">
              <a:avLst/>
            </a:prstGeom>
            <a:solidFill>
              <a:srgbClr val="FF8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b="1" dirty="0">
                  <a:solidFill>
                    <a:schemeClr val="tx1"/>
                  </a:solidFill>
                </a:rPr>
                <a:t>1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635E0F-F7D2-4F82-9801-229BE591D786}"/>
              </a:ext>
            </a:extLst>
          </p:cNvPr>
          <p:cNvGrpSpPr/>
          <p:nvPr/>
        </p:nvGrpSpPr>
        <p:grpSpPr>
          <a:xfrm>
            <a:off x="5607871" y="1606743"/>
            <a:ext cx="1875632" cy="861596"/>
            <a:chOff x="5607871" y="1606743"/>
            <a:chExt cx="1875632" cy="86159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6EF9BF8-B460-48AE-F99E-F2554E3A9025}"/>
                </a:ext>
              </a:extLst>
            </p:cNvPr>
            <p:cNvSpPr txBox="1"/>
            <p:nvPr/>
          </p:nvSpPr>
          <p:spPr>
            <a:xfrm>
              <a:off x="6063304" y="2128014"/>
              <a:ext cx="14201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1600" i="1" dirty="0">
                  <a:latin typeface="+mj-lt"/>
                </a:rPr>
                <a:t>test</a:t>
              </a:r>
              <a:endParaRPr lang="en-US" sz="16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D33C1A-CFAE-4C2A-9EE2-7AB1F1F848FF}"/>
                </a:ext>
              </a:extLst>
            </p:cNvPr>
            <p:cNvGrpSpPr/>
            <p:nvPr/>
          </p:nvGrpSpPr>
          <p:grpSpPr>
            <a:xfrm>
              <a:off x="5607871" y="1606743"/>
              <a:ext cx="1380337" cy="861596"/>
              <a:chOff x="5607871" y="1606743"/>
              <a:chExt cx="1380337" cy="861596"/>
            </a:xfrm>
          </p:grpSpPr>
          <p:sp>
            <p:nvSpPr>
              <p:cNvPr id="27" name="Decision 24">
                <a:extLst>
                  <a:ext uri="{FF2B5EF4-FFF2-40B4-BE49-F238E27FC236}">
                    <a16:creationId xmlns:a16="http://schemas.microsoft.com/office/drawing/2014/main" id="{8C938255-AB0E-518A-710D-19B6092D42CD}"/>
                  </a:ext>
                </a:extLst>
              </p:cNvPr>
              <p:cNvSpPr/>
              <p:nvPr/>
            </p:nvSpPr>
            <p:spPr>
              <a:xfrm>
                <a:off x="5607871" y="1934939"/>
                <a:ext cx="1380337" cy="533400"/>
              </a:xfrm>
              <a:prstGeom prst="flowChartDecis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701D236-BCE7-E1A3-8F58-78CC971FE8FC}"/>
                  </a:ext>
                </a:extLst>
              </p:cNvPr>
              <p:cNvCxnSpPr>
                <a:cxnSpLocks/>
                <a:stCxn id="21" idx="2"/>
                <a:endCxn id="27" idx="0"/>
              </p:cNvCxnSpPr>
              <p:nvPr/>
            </p:nvCxnSpPr>
            <p:spPr>
              <a:xfrm>
                <a:off x="6298035" y="1606743"/>
                <a:ext cx="5" cy="328196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B2F2934-B3ED-42FA-9410-0370561BC9C6}"/>
                  </a:ext>
                </a:extLst>
              </p:cNvPr>
              <p:cNvSpPr/>
              <p:nvPr/>
            </p:nvSpPr>
            <p:spPr>
              <a:xfrm>
                <a:off x="6164913" y="1970548"/>
                <a:ext cx="267913" cy="267913"/>
              </a:xfrm>
              <a:prstGeom prst="ellipse">
                <a:avLst/>
              </a:prstGeom>
              <a:solidFill>
                <a:srgbClr val="FF89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b="1" dirty="0">
                    <a:solidFill>
                      <a:schemeClr val="tx1"/>
                    </a:solidFill>
                  </a:rPr>
                  <a:t>2</a:t>
                </a:r>
                <a:endParaRPr lang="en-GB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98C154-1A39-4AEE-A372-9FE38AA3D67D}"/>
              </a:ext>
            </a:extLst>
          </p:cNvPr>
          <p:cNvGrpSpPr/>
          <p:nvPr/>
        </p:nvGrpSpPr>
        <p:grpSpPr>
          <a:xfrm>
            <a:off x="6902483" y="2965306"/>
            <a:ext cx="1677183" cy="572304"/>
            <a:chOff x="6902483" y="2965306"/>
            <a:chExt cx="1677183" cy="5723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011BFA-C6C1-141F-D57A-A066A8B31D01}"/>
                </a:ext>
              </a:extLst>
            </p:cNvPr>
            <p:cNvSpPr txBox="1"/>
            <p:nvPr/>
          </p:nvSpPr>
          <p:spPr>
            <a:xfrm>
              <a:off x="7199329" y="3199056"/>
              <a:ext cx="1380337" cy="33855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i="1" dirty="0">
                  <a:latin typeface="+mj-lt"/>
                </a:rPr>
                <a:t>update</a:t>
              </a:r>
              <a:endParaRPr lang="en-US" sz="1100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768E8-70B7-D6C8-B67A-ECE6C77C4FF0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7889498" y="2965306"/>
              <a:ext cx="4369" cy="241158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3FAE681-8AF1-4152-933B-363A6260795D}"/>
                </a:ext>
              </a:extLst>
            </p:cNvPr>
            <p:cNvSpPr/>
            <p:nvPr/>
          </p:nvSpPr>
          <p:spPr>
            <a:xfrm>
              <a:off x="6902483" y="3237552"/>
              <a:ext cx="267913" cy="267913"/>
            </a:xfrm>
            <a:prstGeom prst="ellipse">
              <a:avLst/>
            </a:prstGeom>
            <a:solidFill>
              <a:srgbClr val="FF8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b="1" dirty="0">
                  <a:solidFill>
                    <a:schemeClr val="tx1"/>
                  </a:solidFill>
                </a:rPr>
                <a:t>4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246F7E4F-E7ED-4E53-860C-A59B97CA1B1D}"/>
              </a:ext>
            </a:extLst>
          </p:cNvPr>
          <p:cNvSpPr/>
          <p:nvPr/>
        </p:nvSpPr>
        <p:spPr>
          <a:xfrm>
            <a:off x="1493589" y="1628033"/>
            <a:ext cx="267913" cy="267913"/>
          </a:xfrm>
          <a:prstGeom prst="ellipse">
            <a:avLst/>
          </a:prstGeom>
          <a:solidFill>
            <a:srgbClr val="3DA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/>
                </a:solidFill>
              </a:rPr>
              <a:t>3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7ED90B6-7CD8-44FC-A0FE-D5C4C88815AE}"/>
              </a:ext>
            </a:extLst>
          </p:cNvPr>
          <p:cNvSpPr/>
          <p:nvPr/>
        </p:nvSpPr>
        <p:spPr>
          <a:xfrm>
            <a:off x="1691680" y="2234338"/>
            <a:ext cx="267913" cy="267913"/>
          </a:xfrm>
          <a:prstGeom prst="ellipse">
            <a:avLst/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/>
                </a:solidFill>
              </a:rPr>
              <a:t>5</a:t>
            </a:r>
            <a:endParaRPr lang="en-GB" b="1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C185A6-1B69-4FF3-BF22-9771C7BAA155}"/>
              </a:ext>
            </a:extLst>
          </p:cNvPr>
          <p:cNvGrpSpPr/>
          <p:nvPr/>
        </p:nvGrpSpPr>
        <p:grpSpPr>
          <a:xfrm>
            <a:off x="4864224" y="1943480"/>
            <a:ext cx="2123979" cy="2338870"/>
            <a:chOff x="4864224" y="1943480"/>
            <a:chExt cx="2123979" cy="233887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2678E-D901-EE45-40CA-C96B744D0D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9640" y="2200845"/>
              <a:ext cx="658227" cy="2382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3F137C8-4759-7E94-2464-49D953242EF3}"/>
                </a:ext>
              </a:extLst>
            </p:cNvPr>
            <p:cNvCxnSpPr>
              <a:cxnSpLocks/>
            </p:cNvCxnSpPr>
            <p:nvPr/>
          </p:nvCxnSpPr>
          <p:spPr>
            <a:xfrm>
              <a:off x="4951230" y="3979640"/>
              <a:ext cx="658230" cy="0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C349C8-68F5-9E3C-4E36-6BE529E6AD43}"/>
                </a:ext>
              </a:extLst>
            </p:cNvPr>
            <p:cNvSpPr txBox="1"/>
            <p:nvPr/>
          </p:nvSpPr>
          <p:spPr>
            <a:xfrm>
              <a:off x="5607866" y="3942452"/>
              <a:ext cx="1380337" cy="33855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i="1" dirty="0">
                  <a:latin typeface="+mj-lt"/>
                  <a:cs typeface="Consolas" panose="020B0609020204030204" pitchFamily="49" charset="0"/>
                </a:rPr>
                <a:t>statement</a:t>
              </a:r>
              <a:endParaRPr lang="en-US" sz="1600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87FCAB-AAFE-094A-5C2D-293491B28654}"/>
                </a:ext>
              </a:extLst>
            </p:cNvPr>
            <p:cNvCxnSpPr/>
            <p:nvPr/>
          </p:nvCxnSpPr>
          <p:spPr>
            <a:xfrm rot="5400000">
              <a:off x="4063023" y="3085461"/>
              <a:ext cx="1774825" cy="1588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10408F-E0C6-9BEC-829E-67AED5DC177F}"/>
                </a:ext>
              </a:extLst>
            </p:cNvPr>
            <p:cNvSpPr txBox="1"/>
            <p:nvPr/>
          </p:nvSpPr>
          <p:spPr>
            <a:xfrm>
              <a:off x="4864224" y="1943480"/>
              <a:ext cx="781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400" dirty="0">
                  <a:latin typeface="Ubuntu Mono" panose="020B0509030602030204" pitchFamily="49" charset="0"/>
                  <a:cs typeface="Consolas" panose="020B0609020204030204" pitchFamily="49" charset="0"/>
                </a:rPr>
                <a:t>false</a:t>
              </a:r>
              <a:endParaRPr lang="en-US" sz="14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E151CD-923A-4669-936C-A8CE80752A5F}"/>
                </a:ext>
              </a:extLst>
            </p:cNvPr>
            <p:cNvSpPr/>
            <p:nvPr/>
          </p:nvSpPr>
          <p:spPr>
            <a:xfrm>
              <a:off x="5316751" y="4014437"/>
              <a:ext cx="267913" cy="267913"/>
            </a:xfrm>
            <a:prstGeom prst="ellipse">
              <a:avLst/>
            </a:prstGeom>
            <a:solidFill>
              <a:srgbClr val="A56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b="1" dirty="0">
                  <a:solidFill>
                    <a:schemeClr val="tx1"/>
                  </a:solidFill>
                </a:rPr>
                <a:t>5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9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5" grpId="0" animBg="1"/>
      <p:bldP spid="56" grpId="0" animBg="1"/>
      <p:bldP spid="64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085C-6E16-DB45-8A85-11F4F56D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D21D29-84FD-56AD-F20D-800103311092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for</a:t>
            </a:r>
            <a:r>
              <a:rPr lang="de-CH" dirty="0"/>
              <a:t>-Schleife: Syntax, Semantik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7080CA6A-CC7D-9E23-30D2-5BB96AED070D}"/>
              </a:ext>
            </a:extLst>
          </p:cNvPr>
          <p:cNvSpPr txBox="1">
            <a:spLocks noChangeArrowheads="1"/>
          </p:cNvSpPr>
          <p:nvPr/>
        </p:nvSpPr>
        <p:spPr>
          <a:xfrm>
            <a:off x="541562" y="1063228"/>
            <a:ext cx="3875414" cy="2196245"/>
          </a:xfrm>
          <a:prstGeom prst="rect">
            <a:avLst/>
          </a:prstGeom>
          <a:solidFill>
            <a:srgbClr val="C7C7C7"/>
          </a:solidFill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ts val="100"/>
              </a:spcBef>
              <a:spcAft>
                <a:spcPts val="100"/>
              </a:spcAft>
              <a:buClr>
                <a:schemeClr val="accent2"/>
              </a:buClr>
              <a:buFont typeface="Wingdings" pitchFamily="2" charset="2"/>
              <a:buNone/>
              <a:defRPr sz="2000" b="0" i="1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/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initialization</a:t>
            </a: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1800" i="1" dirty="0">
                <a:latin typeface="+mj-lt"/>
              </a:rPr>
              <a:t>test</a:t>
            </a: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1800" i="1" dirty="0">
                <a:latin typeface="+mj-lt"/>
              </a:rPr>
              <a:t>update</a:t>
            </a: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) {</a:t>
            </a: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  <a:tabLst>
                <a:tab pos="341313" algn="l"/>
              </a:tabLst>
            </a:pPr>
            <a:r>
              <a:rPr lang="en-US" altLang="en-US" sz="1800" i="1" dirty="0">
                <a:latin typeface="Ubuntu Mono" panose="020B0509030602030204" pitchFamily="49" charset="0"/>
                <a:cs typeface="Consolas" panose="020B0609020204030204" pitchFamily="49" charset="0"/>
              </a:rPr>
              <a:t>  	</a:t>
            </a: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statement1;</a:t>
            </a: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  <a:tabLst>
                <a:tab pos="341313" algn="l"/>
              </a:tabLst>
            </a:pP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    	statement2;</a:t>
            </a: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  <a:tabLst>
                <a:tab pos="341313" algn="l"/>
              </a:tabLst>
            </a:pP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    	statement3;</a:t>
            </a: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  <a:tabLst>
                <a:tab pos="341313" algn="l"/>
              </a:tabLst>
            </a:pP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    	…</a:t>
            </a:r>
            <a:endParaRPr lang="en-US" altLang="en-US" sz="1800" dirty="0">
              <a:latin typeface="Ubuntu Mono" panose="020B0509030602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} </a:t>
            </a:r>
            <a:endParaRPr lang="en-US" altLang="en-US" sz="1800" dirty="0">
              <a:latin typeface="Ubuntu Mono" panose="020B0509030602030204" pitchFamily="49" charset="0"/>
            </a:endParaRP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statement;</a:t>
            </a:r>
            <a:endParaRPr lang="en-US" altLang="en-US" sz="1800" dirty="0">
              <a:latin typeface="Ubuntu Mono" panose="020B0509030602030204" pitchFamily="49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CEE698-7875-EA2A-B33D-1CEBFE64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345" y="1068149"/>
            <a:ext cx="4500661" cy="3699114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de-CH" sz="1800" dirty="0"/>
              <a:t>Syntax </a:t>
            </a:r>
            <a:r>
              <a:rPr lang="de-CH" sz="1800" b="0" dirty="0"/>
              <a:t>(vereinfacht)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en-US" sz="1600" b="1" i="1" dirty="0">
                <a:cs typeface="Consolas" panose="020B0609020204030204" pitchFamily="49" charset="0"/>
              </a:rPr>
              <a:t>initialization</a:t>
            </a:r>
            <a:r>
              <a:rPr lang="en-US" altLang="en-US" sz="1600" dirty="0">
                <a:cs typeface="Consolas" panose="020B0609020204030204" pitchFamily="49" charset="0"/>
              </a:rPr>
              <a:t>: </a:t>
            </a:r>
            <a:r>
              <a:rPr lang="en-US" sz="1600" b="0" dirty="0" err="1"/>
              <a:t>Variablendeklaration</a:t>
            </a:r>
            <a:r>
              <a:rPr lang="en-US" sz="1600" b="0" dirty="0"/>
              <a:t> </a:t>
            </a:r>
            <a:r>
              <a:rPr lang="en-US" sz="1600" b="0" dirty="0" err="1"/>
              <a:t>oder</a:t>
            </a:r>
            <a:r>
              <a:rPr lang="en-US" sz="1600" b="0" dirty="0"/>
              <a:t> </a:t>
            </a:r>
            <a:r>
              <a:rPr lang="en-US" sz="1600" b="0" dirty="0" err="1"/>
              <a:t>Variablenzuweisung</a:t>
            </a:r>
            <a:endParaRPr lang="en-US" sz="1600" b="0" dirty="0"/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b="1" i="1" dirty="0"/>
              <a:t>test</a:t>
            </a:r>
            <a:r>
              <a:rPr lang="en-US" sz="1600" dirty="0"/>
              <a:t>: </a:t>
            </a:r>
            <a:r>
              <a:rPr lang="en-US" sz="1600" b="0" dirty="0" err="1"/>
              <a:t>Boolescher</a:t>
            </a:r>
            <a:r>
              <a:rPr lang="en-US" sz="1600" b="0" dirty="0"/>
              <a:t> </a:t>
            </a:r>
            <a:r>
              <a:rPr lang="en-US" sz="1600" b="0" dirty="0" err="1"/>
              <a:t>Ausdruck</a:t>
            </a:r>
            <a:endParaRPr lang="en-US" sz="1600" b="0" dirty="0"/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b="1" i="1" dirty="0"/>
              <a:t>update</a:t>
            </a:r>
            <a:r>
              <a:rPr lang="en-US" sz="1600" dirty="0"/>
              <a:t>: </a:t>
            </a:r>
            <a:r>
              <a:rPr lang="en-US" sz="1600" b="0" dirty="0" err="1"/>
              <a:t>Ausdruck</a:t>
            </a:r>
            <a:r>
              <a:rPr lang="en-US" sz="1600" b="0" dirty="0"/>
              <a:t> </a:t>
            </a:r>
            <a:r>
              <a:rPr lang="en-US" sz="1600" b="0" dirty="0" err="1"/>
              <a:t>mit</a:t>
            </a:r>
            <a:r>
              <a:rPr lang="en-US" sz="1600" b="0" dirty="0"/>
              <a:t> </a:t>
            </a:r>
            <a:r>
              <a:rPr lang="en-US" sz="1600" b="0" dirty="0" err="1"/>
              <a:t>Seiteneffekt</a:t>
            </a:r>
            <a:endParaRPr lang="en-US" sz="1600" b="0" dirty="0"/>
          </a:p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endParaRPr lang="de-CH" sz="1800" dirty="0"/>
          </a:p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de-CH" sz="1800" dirty="0"/>
              <a:t>Semantik </a:t>
            </a:r>
            <a:r>
              <a:rPr lang="de-CH" sz="1800" b="0" dirty="0"/>
              <a:t>(siehe auch vorherige Folie)</a:t>
            </a:r>
          </a:p>
          <a:p>
            <a:pPr marL="346075" indent="-346075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de-CH" sz="1600" b="0" dirty="0"/>
              <a:t>Einmalige Ausführung von </a:t>
            </a:r>
            <a:r>
              <a:rPr lang="en-US" altLang="en-US" sz="1600" i="1" dirty="0">
                <a:latin typeface="+mj-lt"/>
                <a:cs typeface="Consolas" panose="020B0609020204030204" pitchFamily="49" charset="0"/>
              </a:rPr>
              <a:t>initialization</a:t>
            </a:r>
            <a:endParaRPr lang="en-US" sz="1600" dirty="0">
              <a:latin typeface="+mj-lt"/>
            </a:endParaRPr>
          </a:p>
          <a:p>
            <a:pPr marL="346075" indent="-346075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de-CH" sz="1600" b="0" dirty="0"/>
              <a:t>Wiederhole bis Abbruch:</a:t>
            </a:r>
            <a:endParaRPr lang="de-CH" sz="1800" b="0" dirty="0"/>
          </a:p>
          <a:p>
            <a:pPr lvl="1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de-CH" sz="1600" b="0" dirty="0"/>
              <a:t>Prüfe, ob </a:t>
            </a:r>
            <a:r>
              <a:rPr lang="de-CH" sz="1600" b="1" i="1" dirty="0" err="1"/>
              <a:t>test</a:t>
            </a:r>
            <a:r>
              <a:rPr lang="de-CH" sz="1600" b="1" i="1" dirty="0"/>
              <a:t> </a:t>
            </a:r>
            <a:r>
              <a:rPr lang="de-CH" sz="1600" b="0" dirty="0"/>
              <a:t> zu </a:t>
            </a:r>
            <a:r>
              <a:rPr lang="de-CH" sz="1600" b="0" dirty="0" err="1">
                <a:latin typeface="Ubuntu Mono" panose="020B0509030602030204" pitchFamily="49" charset="0"/>
              </a:rPr>
              <a:t>true</a:t>
            </a:r>
            <a:r>
              <a:rPr lang="de-CH" sz="1600" b="0" dirty="0"/>
              <a:t> evaluiert.</a:t>
            </a:r>
            <a:br>
              <a:rPr lang="de-CH" sz="1600" b="0" dirty="0"/>
            </a:br>
            <a:r>
              <a:rPr lang="de-CH" sz="1600" dirty="0"/>
              <a:t>Falls nein, Abbruch: springe zu </a:t>
            </a:r>
            <a:r>
              <a:rPr lang="en-US" altLang="en-US" sz="1600" b="1" i="1" dirty="0">
                <a:latin typeface="+mj-lt"/>
                <a:cs typeface="Consolas" panose="020B0609020204030204" pitchFamily="49" charset="0"/>
              </a:rPr>
              <a:t>statement</a:t>
            </a:r>
            <a:r>
              <a:rPr lang="en-US" altLang="en-US" sz="1600" dirty="0">
                <a:latin typeface="+mj-lt"/>
                <a:cs typeface="Consolas" panose="020B0609020204030204" pitchFamily="49" charset="0"/>
              </a:rPr>
              <a:t>.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+mj-lt"/>
              </a:rPr>
              <a:t>Falls ja, </a:t>
            </a:r>
            <a:r>
              <a:rPr lang="en-US" sz="1600" dirty="0" err="1">
                <a:latin typeface="+mj-lt"/>
              </a:rPr>
              <a:t>Führe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Rumpf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aus</a:t>
            </a:r>
            <a:endParaRPr lang="en-US" sz="1600" dirty="0">
              <a:latin typeface="+mj-lt"/>
            </a:endParaRP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1600" dirty="0" err="1">
                <a:latin typeface="+mj-lt"/>
              </a:rPr>
              <a:t>Führe</a:t>
            </a:r>
            <a:r>
              <a:rPr lang="en-US" sz="1600" dirty="0">
                <a:latin typeface="+mj-lt"/>
              </a:rPr>
              <a:t> </a:t>
            </a:r>
            <a:r>
              <a:rPr lang="en-US" altLang="en-US" sz="1600" b="1" i="1" dirty="0">
                <a:latin typeface="+mj-lt"/>
                <a:cs typeface="Consolas" panose="020B0609020204030204" pitchFamily="49" charset="0"/>
              </a:rPr>
              <a:t>update</a:t>
            </a:r>
            <a:r>
              <a:rPr lang="en-US" altLang="en-US" sz="1600" b="0" i="1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+mj-lt"/>
              </a:rPr>
              <a:t>aus</a:t>
            </a:r>
            <a:r>
              <a:rPr lang="de-CH" sz="1600" dirty="0"/>
              <a:t> </a:t>
            </a:r>
            <a:endParaRPr lang="de-CH" sz="1600" dirty="0">
              <a:latin typeface="Ubuntu Mono" panose="020B0509030602030204" pitchFamily="49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080CA6A-CC7D-9E23-30D2-5BB96AED070D}"/>
              </a:ext>
            </a:extLst>
          </p:cNvPr>
          <p:cNvSpPr txBox="1">
            <a:spLocks noChangeArrowheads="1"/>
          </p:cNvSpPr>
          <p:nvPr/>
        </p:nvSpPr>
        <p:spPr>
          <a:xfrm>
            <a:off x="559025" y="4070141"/>
            <a:ext cx="3857951" cy="896302"/>
          </a:xfrm>
          <a:prstGeom prst="rect">
            <a:avLst/>
          </a:prstGeom>
          <a:solidFill>
            <a:srgbClr val="C7C7C7"/>
          </a:solidFill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ts val="100"/>
              </a:spcBef>
              <a:spcAft>
                <a:spcPts val="100"/>
              </a:spcAft>
              <a:buClr>
                <a:schemeClr val="accent2"/>
              </a:buClr>
              <a:buFont typeface="Wingdings" pitchFamily="2" charset="2"/>
              <a:buNone/>
              <a:defRPr sz="2000" b="0" i="1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/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600" dirty="0">
                <a:solidFill>
                  <a:schemeClr val="tx2"/>
                </a:solidFill>
                <a:latin typeface="Ubuntu Mono" panose="020B0509030602030204" pitchFamily="49" charset="0"/>
              </a:rPr>
              <a:t>for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(</a:t>
            </a:r>
            <a:r>
              <a:rPr lang="en-US" altLang="en-US" sz="1600" dirty="0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>
                <a:solidFill>
                  <a:srgbClr val="006C57"/>
                </a:solidFill>
                <a:latin typeface="Ubuntu Mono" panose="020B0509030602030204" pitchFamily="49" charset="0"/>
              </a:rPr>
              <a:t>1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&lt;= </a:t>
            </a:r>
            <a:r>
              <a:rPr lang="en-US" altLang="en-US" sz="1600" dirty="0">
                <a:solidFill>
                  <a:srgbClr val="006C57"/>
                </a:solidFill>
                <a:latin typeface="Ubuntu Mono" panose="020B0509030602030204" pitchFamily="49" charset="0"/>
              </a:rPr>
              <a:t>5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+ </a:t>
            </a:r>
            <a:r>
              <a:rPr lang="en-US" altLang="en-US" sz="1600" dirty="0">
                <a:solidFill>
                  <a:srgbClr val="006C57"/>
                </a:solidFill>
                <a:latin typeface="Ubuntu Mono" panose="020B0509030602030204" pitchFamily="49" charset="0"/>
              </a:rPr>
              <a:t>1</a:t>
            </a: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) {</a:t>
            </a: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de-CH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altLang="en-US" sz="1600" dirty="0" err="1">
                <a:latin typeface="Ubuntu Mono" panose="020B0509030602030204" pitchFamily="49" charset="0"/>
                <a:cs typeface="Consolas" panose="020B0609020204030204" pitchFamily="49" charset="0"/>
              </a:rPr>
              <a:t>System.out.println</a:t>
            </a:r>
            <a:r>
              <a:rPr lang="de-CH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(i); </a:t>
            </a:r>
            <a:r>
              <a:rPr lang="de-CH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// 1 2 3 4 5</a:t>
            </a:r>
            <a:endParaRPr lang="en-US" alt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Ubuntu Mono" panose="020B0509030602030204" pitchFamily="49" charset="0"/>
            </a:endParaRP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600" dirty="0">
                <a:latin typeface="Ubuntu Mono" panose="020B0509030602030204" pitchFamily="49" charset="0"/>
                <a:cs typeface="Consolas" panose="020B0609020204030204" pitchFamily="49" charset="0"/>
              </a:rPr>
              <a:t>} </a:t>
            </a:r>
            <a:endParaRPr lang="en-US" altLang="en-US" sz="1600" dirty="0">
              <a:latin typeface="Ubuntu Mono" panose="020B0509030602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B578276-D657-A9E7-15EE-A903E3FE153A}"/>
              </a:ext>
            </a:extLst>
          </p:cNvPr>
          <p:cNvSpPr/>
          <p:nvPr/>
        </p:nvSpPr>
        <p:spPr>
          <a:xfrm>
            <a:off x="683569" y="3500212"/>
            <a:ext cx="3600399" cy="411503"/>
          </a:xfrm>
          <a:prstGeom prst="wedgeRoundRectCallout">
            <a:avLst>
              <a:gd name="adj1" fmla="val -26886"/>
              <a:gd name="adj2" fmla="val 102485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</a:rPr>
              <a:t>Schleifen-/Laufvariable («loop variable»)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9C93CE-CEA0-AC24-E6FA-06C3F7956A81}"/>
              </a:ext>
            </a:extLst>
          </p:cNvPr>
          <p:cNvSpPr/>
          <p:nvPr/>
        </p:nvSpPr>
        <p:spPr>
          <a:xfrm>
            <a:off x="543928" y="1063229"/>
            <a:ext cx="3454018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E231AB8-769D-DC12-9C83-34E483309DAE}"/>
              </a:ext>
            </a:extLst>
          </p:cNvPr>
          <p:cNvSpPr/>
          <p:nvPr/>
        </p:nvSpPr>
        <p:spPr>
          <a:xfrm>
            <a:off x="2337281" y="1601466"/>
            <a:ext cx="1863671" cy="483162"/>
          </a:xfrm>
          <a:prstGeom prst="wedgeRoundRectCallout">
            <a:avLst>
              <a:gd name="adj1" fmla="val -47071"/>
              <a:gd name="adj2" fmla="val -83281"/>
              <a:gd name="adj3" fmla="val 16667"/>
            </a:avLst>
          </a:prstGeom>
          <a:solidFill>
            <a:srgbClr val="FF8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Kopf («</a:t>
            </a:r>
            <a:r>
              <a:rPr lang="de-CH" dirty="0" err="1">
                <a:solidFill>
                  <a:schemeClr val="tx1"/>
                </a:solidFill>
              </a:rPr>
              <a:t>head</a:t>
            </a:r>
            <a:r>
              <a:rPr lang="de-CH" dirty="0">
                <a:solidFill>
                  <a:schemeClr val="tx1"/>
                </a:solidFill>
              </a:rPr>
              <a:t>»)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E58959-80A7-9385-D576-2BD8F8238864}"/>
              </a:ext>
            </a:extLst>
          </p:cNvPr>
          <p:cNvSpPr/>
          <p:nvPr/>
        </p:nvSpPr>
        <p:spPr>
          <a:xfrm>
            <a:off x="906768" y="1454135"/>
            <a:ext cx="1296144" cy="1177771"/>
          </a:xfrm>
          <a:prstGeom prst="rect">
            <a:avLst/>
          </a:prstGeom>
          <a:noFill/>
          <a:ln>
            <a:solidFill>
              <a:srgbClr val="3DA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452CE73-FE15-8BDB-1297-A97884690111}"/>
              </a:ext>
            </a:extLst>
          </p:cNvPr>
          <p:cNvSpPr/>
          <p:nvPr/>
        </p:nvSpPr>
        <p:spPr>
          <a:xfrm>
            <a:off x="2337280" y="2149949"/>
            <a:ext cx="1863671" cy="745347"/>
          </a:xfrm>
          <a:prstGeom prst="wedgeRoundRectCallout">
            <a:avLst>
              <a:gd name="adj1" fmla="val -56147"/>
              <a:gd name="adj2" fmla="val -15460"/>
              <a:gd name="adj3" fmla="val 16667"/>
            </a:avLst>
          </a:prstGeom>
          <a:solidFill>
            <a:srgbClr val="3DA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Rumpf/Körper («</a:t>
            </a:r>
            <a:r>
              <a:rPr lang="de-CH" dirty="0" err="1">
                <a:solidFill>
                  <a:schemeClr val="tx1"/>
                </a:solidFill>
              </a:rPr>
              <a:t>body</a:t>
            </a:r>
            <a:r>
              <a:rPr lang="de-CH" dirty="0">
                <a:solidFill>
                  <a:schemeClr val="tx1"/>
                </a:solidFill>
              </a:rPr>
              <a:t>»)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2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085C-6E16-DB45-8A85-11F4F56D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D21D29-84FD-56AD-F20D-800103311092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while</a:t>
            </a:r>
            <a:r>
              <a:rPr lang="de-CH" dirty="0"/>
              <a:t>-Schleife («</a:t>
            </a:r>
            <a:r>
              <a:rPr lang="de-CH" dirty="0" err="1"/>
              <a:t>while</a:t>
            </a:r>
            <a:r>
              <a:rPr lang="de-CH" dirty="0"/>
              <a:t> loop»)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7080CA6A-CC7D-9E23-30D2-5BB96AED070D}"/>
              </a:ext>
            </a:extLst>
          </p:cNvPr>
          <p:cNvSpPr txBox="1">
            <a:spLocks noChangeArrowheads="1"/>
          </p:cNvSpPr>
          <p:nvPr/>
        </p:nvSpPr>
        <p:spPr>
          <a:xfrm>
            <a:off x="1646393" y="1677192"/>
            <a:ext cx="1729078" cy="1343534"/>
          </a:xfrm>
          <a:prstGeom prst="rect">
            <a:avLst/>
          </a:prstGeom>
          <a:solidFill>
            <a:srgbClr val="C7C7C7"/>
          </a:solidFill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ts val="100"/>
              </a:spcBef>
              <a:spcAft>
                <a:spcPts val="100"/>
              </a:spcAft>
              <a:buClr>
                <a:schemeClr val="accent2"/>
              </a:buClr>
              <a:buFont typeface="Wingdings" pitchFamily="2" charset="2"/>
              <a:buNone/>
              <a:defRPr sz="2000" b="0" i="1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/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while (</a:t>
            </a:r>
            <a:r>
              <a:rPr lang="en-US" altLang="en-US" sz="1800" i="1" dirty="0">
                <a:latin typeface="+mj-lt"/>
              </a:rPr>
              <a:t>test</a:t>
            </a: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) {</a:t>
            </a: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  <a:tabLst>
                <a:tab pos="341313" algn="l"/>
              </a:tabLst>
            </a:pPr>
            <a:r>
              <a:rPr lang="en-US" altLang="en-US" sz="1800" i="1" dirty="0">
                <a:latin typeface="Ubuntu Mono" panose="020B0509030602030204" pitchFamily="49" charset="0"/>
                <a:cs typeface="Consolas" panose="020B0609020204030204" pitchFamily="49" charset="0"/>
              </a:rPr>
              <a:t>  	</a:t>
            </a: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body</a:t>
            </a:r>
            <a:endParaRPr lang="en-US" altLang="en-US" sz="1800" dirty="0">
              <a:latin typeface="Ubuntu Mono" panose="020B0509030602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800" dirty="0">
                <a:latin typeface="Ubuntu Mono" panose="020B0509030602030204" pitchFamily="49" charset="0"/>
                <a:cs typeface="Consolas" panose="020B0609020204030204" pitchFamily="49" charset="0"/>
              </a:rPr>
              <a:t>} </a:t>
            </a:r>
            <a:endParaRPr lang="en-US" altLang="en-US" sz="1800" dirty="0">
              <a:latin typeface="Ubuntu Mono" panose="020B0509030602030204" pitchFamily="49" charset="0"/>
            </a:endParaRPr>
          </a:p>
          <a:p>
            <a:pPr marL="0" lvl="1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en-US" sz="1800" i="1" dirty="0">
                <a:latin typeface="+mj-lt"/>
                <a:cs typeface="Consolas" panose="020B0609020204030204" pitchFamily="49" charset="0"/>
              </a:rPr>
              <a:t>statement;</a:t>
            </a:r>
            <a:endParaRPr lang="en-US" altLang="en-US" sz="1800" dirty="0">
              <a:latin typeface="Ubuntu Mono" panose="020B0509030602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C5C532-AFC1-4FBD-9664-FCA89DB74F8D}"/>
              </a:ext>
            </a:extLst>
          </p:cNvPr>
          <p:cNvGrpSpPr/>
          <p:nvPr/>
        </p:nvGrpSpPr>
        <p:grpSpPr>
          <a:xfrm>
            <a:off x="5713356" y="2068536"/>
            <a:ext cx="1602585" cy="1308841"/>
            <a:chOff x="5713356" y="2068536"/>
            <a:chExt cx="1602585" cy="1308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5266F4-61B7-B109-2CF0-A915AA44201E}"/>
                </a:ext>
              </a:extLst>
            </p:cNvPr>
            <p:cNvCxnSpPr/>
            <p:nvPr/>
          </p:nvCxnSpPr>
          <p:spPr>
            <a:xfrm rot="5400000">
              <a:off x="5060524" y="2721369"/>
              <a:ext cx="1307255" cy="1589"/>
            </a:xfrm>
            <a:prstGeom prst="line">
              <a:avLst/>
            </a:prstGeom>
            <a:ln w="3175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301691-05C1-674F-6500-F2421FB289FE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7312366" y="2773932"/>
              <a:ext cx="3575" cy="601857"/>
            </a:xfrm>
            <a:prstGeom prst="line">
              <a:avLst/>
            </a:prstGeom>
            <a:ln w="3175" cmpd="sng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C70C76-BA3B-116A-9FEA-355162B70324}"/>
                </a:ext>
              </a:extLst>
            </p:cNvPr>
            <p:cNvCxnSpPr/>
            <p:nvPr/>
          </p:nvCxnSpPr>
          <p:spPr>
            <a:xfrm>
              <a:off x="5713356" y="3375789"/>
              <a:ext cx="1594640" cy="1588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BB5169-7D79-4B9C-0E0F-8BCF60363D6D}"/>
              </a:ext>
            </a:extLst>
          </p:cNvPr>
          <p:cNvSpPr txBox="1"/>
          <p:nvPr/>
        </p:nvSpPr>
        <p:spPr>
          <a:xfrm>
            <a:off x="468640" y="4077058"/>
            <a:ext cx="8035577" cy="67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4788" indent="-204788">
              <a:spcBef>
                <a:spcPts val="100"/>
              </a:spcBef>
              <a:spcAft>
                <a:spcPts val="100"/>
              </a:spcAft>
            </a:pPr>
            <a:r>
              <a:rPr lang="en-US" altLang="en-US" dirty="0"/>
              <a:t>while-</a:t>
            </a:r>
            <a:r>
              <a:rPr lang="en-US" altLang="en-US" dirty="0" err="1"/>
              <a:t>Schleife</a:t>
            </a:r>
            <a:r>
              <a:rPr lang="en-US" altLang="en-US" dirty="0"/>
              <a:t> </a:t>
            </a:r>
            <a:r>
              <a:rPr lang="en-US" altLang="en-US" dirty="0" err="1"/>
              <a:t>führt</a:t>
            </a:r>
            <a:r>
              <a:rPr lang="en-US" altLang="en-US" dirty="0"/>
              <a:t> </a:t>
            </a:r>
            <a:r>
              <a:rPr lang="en-US" altLang="en-US" dirty="0" err="1"/>
              <a:t>Rumpf</a:t>
            </a:r>
            <a:r>
              <a:rPr lang="en-US" altLang="en-US" dirty="0"/>
              <a:t> so </a:t>
            </a:r>
            <a:r>
              <a:rPr lang="en-US" altLang="en-US" dirty="0" err="1"/>
              <a:t>lange</a:t>
            </a:r>
            <a:r>
              <a:rPr lang="en-US" altLang="en-US" dirty="0"/>
              <a:t> </a:t>
            </a:r>
            <a:r>
              <a:rPr lang="en-US" altLang="en-US" dirty="0" err="1"/>
              <a:t>aus</a:t>
            </a:r>
            <a:r>
              <a:rPr lang="en-US" altLang="en-US" dirty="0"/>
              <a:t>, </a:t>
            </a:r>
            <a:r>
              <a:rPr lang="en-US" altLang="en-US" dirty="0" err="1"/>
              <a:t>wie</a:t>
            </a:r>
            <a:r>
              <a:rPr lang="en-US" altLang="en-US" dirty="0"/>
              <a:t> </a:t>
            </a:r>
            <a:r>
              <a:rPr lang="en-US" altLang="en-US" i="1" dirty="0">
                <a:latin typeface="+mj-lt"/>
              </a:rPr>
              <a:t>test</a:t>
            </a:r>
            <a:r>
              <a:rPr lang="en-US" altLang="en-US" dirty="0"/>
              <a:t> den Wert </a:t>
            </a:r>
            <a:r>
              <a:rPr lang="en-US" altLang="en-US" dirty="0">
                <a:latin typeface="Ubuntu Mono" panose="020B0509030602030204" pitchFamily="49" charset="0"/>
              </a:rPr>
              <a:t>true</a:t>
            </a:r>
            <a:r>
              <a:rPr lang="en-US" altLang="en-US" dirty="0"/>
              <a:t> </a:t>
            </a:r>
            <a:r>
              <a:rPr lang="en-US" altLang="en-US" dirty="0" err="1"/>
              <a:t>ergibt</a:t>
            </a:r>
            <a:r>
              <a:rPr lang="en-US" altLang="en-US" dirty="0"/>
              <a:t>.</a:t>
            </a:r>
          </a:p>
          <a:p>
            <a:pPr marL="204788" indent="-204788">
              <a:spcBef>
                <a:spcPts val="100"/>
              </a:spcBef>
              <a:spcAft>
                <a:spcPts val="100"/>
              </a:spcAft>
            </a:pPr>
            <a:r>
              <a:rPr lang="en-US" altLang="en-US" dirty="0"/>
              <a:t>In </a:t>
            </a:r>
            <a:r>
              <a:rPr lang="en-US" altLang="en-US" dirty="0" err="1"/>
              <a:t>anderen</a:t>
            </a:r>
            <a:r>
              <a:rPr lang="en-US" altLang="en-US" dirty="0"/>
              <a:t> </a:t>
            </a:r>
            <a:r>
              <a:rPr lang="en-US" altLang="en-US" dirty="0" err="1"/>
              <a:t>Worten</a:t>
            </a:r>
            <a:r>
              <a:rPr lang="en-US" altLang="en-US" dirty="0"/>
              <a:t>: die while-</a:t>
            </a:r>
            <a:r>
              <a:rPr lang="en-US" altLang="en-US" dirty="0" err="1"/>
              <a:t>Schleife</a:t>
            </a:r>
            <a:r>
              <a:rPr lang="en-US" altLang="en-US" dirty="0"/>
              <a:t> </a:t>
            </a:r>
            <a:r>
              <a:rPr lang="en-US" altLang="en-US" dirty="0" err="1"/>
              <a:t>bricht</a:t>
            </a:r>
            <a:r>
              <a:rPr lang="en-US" altLang="en-US" dirty="0"/>
              <a:t> ab, </a:t>
            </a:r>
            <a:r>
              <a:rPr lang="en-US" altLang="en-US" dirty="0" err="1"/>
              <a:t>sobald</a:t>
            </a:r>
            <a:r>
              <a:rPr lang="en-US" altLang="en-US" dirty="0"/>
              <a:t> </a:t>
            </a:r>
            <a:r>
              <a:rPr lang="en-US" altLang="en-US" i="1" dirty="0">
                <a:latin typeface="+mj-lt"/>
              </a:rPr>
              <a:t>test</a:t>
            </a:r>
            <a:r>
              <a:rPr lang="en-US" altLang="en-US" dirty="0"/>
              <a:t> den Wert </a:t>
            </a:r>
            <a:r>
              <a:rPr lang="en-US" altLang="en-US" dirty="0">
                <a:latin typeface="Ubuntu Mono" panose="020B0509030602030204" pitchFamily="49" charset="0"/>
              </a:rPr>
              <a:t>false</a:t>
            </a:r>
            <a:r>
              <a:rPr lang="en-US" altLang="en-US" dirty="0"/>
              <a:t> </a:t>
            </a:r>
            <a:r>
              <a:rPr lang="en-US" altLang="en-US" dirty="0" err="1"/>
              <a:t>ergibt</a:t>
            </a:r>
            <a:r>
              <a:rPr lang="en-US" altLang="en-US" dirty="0"/>
              <a:t>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78E99E-ADBA-4F2F-AFD1-1A07B9D3DE20}"/>
              </a:ext>
            </a:extLst>
          </p:cNvPr>
          <p:cNvSpPr/>
          <p:nvPr/>
        </p:nvSpPr>
        <p:spPr>
          <a:xfrm>
            <a:off x="2559017" y="1535358"/>
            <a:ext cx="267913" cy="267913"/>
          </a:xfrm>
          <a:prstGeom prst="ellipse">
            <a:avLst/>
          </a:prstGeom>
          <a:solidFill>
            <a:srgbClr val="FF8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FD6E3A-BE7F-47B4-B93D-23731A381241}"/>
              </a:ext>
            </a:extLst>
          </p:cNvPr>
          <p:cNvSpPr/>
          <p:nvPr/>
        </p:nvSpPr>
        <p:spPr>
          <a:xfrm>
            <a:off x="2605813" y="2067072"/>
            <a:ext cx="267913" cy="267913"/>
          </a:xfrm>
          <a:prstGeom prst="ellipse">
            <a:avLst/>
          </a:prstGeom>
          <a:solidFill>
            <a:srgbClr val="3DA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/>
                </a:solidFill>
              </a:rPr>
              <a:t>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E677A6-B921-448E-8169-6560ABDA5381}"/>
              </a:ext>
            </a:extLst>
          </p:cNvPr>
          <p:cNvSpPr/>
          <p:nvPr/>
        </p:nvSpPr>
        <p:spPr>
          <a:xfrm>
            <a:off x="2816693" y="2666983"/>
            <a:ext cx="267913" cy="267913"/>
          </a:xfrm>
          <a:prstGeom prst="ellipse">
            <a:avLst/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>
                <a:solidFill>
                  <a:schemeClr val="tx1"/>
                </a:solidFill>
              </a:rPr>
              <a:t>3</a:t>
            </a:r>
            <a:endParaRPr lang="en-GB" b="1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DCEA7-8C7E-4187-BBBE-F045E53CA861}"/>
              </a:ext>
            </a:extLst>
          </p:cNvPr>
          <p:cNvGrpSpPr/>
          <p:nvPr/>
        </p:nvGrpSpPr>
        <p:grpSpPr>
          <a:xfrm>
            <a:off x="5026369" y="1206940"/>
            <a:ext cx="1875632" cy="861596"/>
            <a:chOff x="5026369" y="1206940"/>
            <a:chExt cx="1875632" cy="861596"/>
          </a:xfrm>
        </p:grpSpPr>
        <p:sp>
          <p:nvSpPr>
            <p:cNvPr id="27" name="Decision 24">
              <a:extLst>
                <a:ext uri="{FF2B5EF4-FFF2-40B4-BE49-F238E27FC236}">
                  <a16:creationId xmlns:a16="http://schemas.microsoft.com/office/drawing/2014/main" id="{8C938255-AB0E-518A-710D-19B6092D42CD}"/>
                </a:ext>
              </a:extLst>
            </p:cNvPr>
            <p:cNvSpPr/>
            <p:nvPr/>
          </p:nvSpPr>
          <p:spPr>
            <a:xfrm>
              <a:off x="5026369" y="1535136"/>
              <a:ext cx="1380337" cy="533400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701D236-BCE7-E1A3-8F58-78CC971FE8FC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5716533" y="1206940"/>
              <a:ext cx="5" cy="328196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6EF9BF8-B460-48AE-F99E-F2554E3A9025}"/>
                </a:ext>
              </a:extLst>
            </p:cNvPr>
            <p:cNvSpPr txBox="1"/>
            <p:nvPr/>
          </p:nvSpPr>
          <p:spPr>
            <a:xfrm>
              <a:off x="5481802" y="1728211"/>
              <a:ext cx="14201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1600" i="1" dirty="0">
                  <a:latin typeface="+mj-lt"/>
                </a:rPr>
                <a:t>test</a:t>
              </a:r>
              <a:endParaRPr lang="en-US" sz="16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2B14F03-9CCC-4849-9D03-FF29033B2757}"/>
                </a:ext>
              </a:extLst>
            </p:cNvPr>
            <p:cNvSpPr/>
            <p:nvPr/>
          </p:nvSpPr>
          <p:spPr>
            <a:xfrm>
              <a:off x="5586243" y="1578372"/>
              <a:ext cx="267913" cy="267913"/>
            </a:xfrm>
            <a:prstGeom prst="ellipse">
              <a:avLst/>
            </a:prstGeom>
            <a:solidFill>
              <a:srgbClr val="FF8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b="1" dirty="0">
                  <a:solidFill>
                    <a:schemeClr val="tx1"/>
                  </a:solidFill>
                </a:rPr>
                <a:t>1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9368EE-177C-4A3B-AEA9-6B6155BE0D60}"/>
              </a:ext>
            </a:extLst>
          </p:cNvPr>
          <p:cNvGrpSpPr/>
          <p:nvPr/>
        </p:nvGrpSpPr>
        <p:grpSpPr>
          <a:xfrm>
            <a:off x="6304451" y="1539308"/>
            <a:ext cx="1698083" cy="1234624"/>
            <a:chOff x="6304451" y="1539308"/>
            <a:chExt cx="1698083" cy="123462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593735-C211-B148-B51C-8E60CC80828C}"/>
                </a:ext>
              </a:extLst>
            </p:cNvPr>
            <p:cNvSpPr txBox="1"/>
            <p:nvPr/>
          </p:nvSpPr>
          <p:spPr>
            <a:xfrm>
              <a:off x="6622197" y="2435378"/>
              <a:ext cx="1380337" cy="33855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body</a:t>
              </a:r>
              <a:endParaRPr lang="en-US" sz="1100" i="1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C7B11D6-DBE5-55E3-636D-3FA54FF10B45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7312365" y="1801836"/>
              <a:ext cx="1" cy="633542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40E353-EB6F-A9C3-963A-89BD13BDBD51}"/>
                </a:ext>
              </a:extLst>
            </p:cNvPr>
            <p:cNvCxnSpPr>
              <a:stCxn id="27" idx="3"/>
            </p:cNvCxnSpPr>
            <p:nvPr/>
          </p:nvCxnSpPr>
          <p:spPr>
            <a:xfrm>
              <a:off x="6406706" y="1801836"/>
              <a:ext cx="905660" cy="1588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B5E4BC-45BD-41B5-0025-90893D416E8E}"/>
                </a:ext>
              </a:extLst>
            </p:cNvPr>
            <p:cNvSpPr txBox="1"/>
            <p:nvPr/>
          </p:nvSpPr>
          <p:spPr>
            <a:xfrm>
              <a:off x="6406706" y="153930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latin typeface="Ubuntu Mono" panose="020B0509030602030204" pitchFamily="49" charset="0"/>
                  <a:cs typeface="Consolas" panose="020B0609020204030204" pitchFamily="49" charset="0"/>
                </a:rPr>
                <a:t>true</a:t>
              </a:r>
              <a:endParaRPr lang="en-US" sz="1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06B6D7-15FE-4236-AE0F-7784988A7B1F}"/>
                </a:ext>
              </a:extLst>
            </p:cNvPr>
            <p:cNvSpPr/>
            <p:nvPr/>
          </p:nvSpPr>
          <p:spPr>
            <a:xfrm>
              <a:off x="6304451" y="2468173"/>
              <a:ext cx="267913" cy="267913"/>
            </a:xfrm>
            <a:prstGeom prst="ellipse">
              <a:avLst/>
            </a:prstGeom>
            <a:solidFill>
              <a:srgbClr val="3DA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b="1" dirty="0">
                  <a:solidFill>
                    <a:schemeClr val="tx1"/>
                  </a:solidFill>
                </a:rPr>
                <a:t>2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22D648-456F-4B8D-B97D-75AE53CD0750}"/>
              </a:ext>
            </a:extLst>
          </p:cNvPr>
          <p:cNvGrpSpPr/>
          <p:nvPr/>
        </p:nvGrpSpPr>
        <p:grpSpPr>
          <a:xfrm>
            <a:off x="4282722" y="1543677"/>
            <a:ext cx="2123979" cy="2337526"/>
            <a:chOff x="4282722" y="1543677"/>
            <a:chExt cx="2123979" cy="23375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C349C8-68F5-9E3C-4E36-6BE529E6AD43}"/>
                </a:ext>
              </a:extLst>
            </p:cNvPr>
            <p:cNvSpPr txBox="1"/>
            <p:nvPr/>
          </p:nvSpPr>
          <p:spPr>
            <a:xfrm>
              <a:off x="5026364" y="3542649"/>
              <a:ext cx="1380337" cy="33855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i="1" dirty="0">
                  <a:latin typeface="+mj-lt"/>
                  <a:cs typeface="Consolas" panose="020B0609020204030204" pitchFamily="49" charset="0"/>
                </a:rPr>
                <a:t>statement</a:t>
              </a:r>
              <a:endParaRPr lang="en-US" sz="1600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2678E-D901-EE45-40CA-C96B744D0D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8138" y="1801042"/>
              <a:ext cx="658227" cy="2382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3F137C8-4759-7E94-2464-49D953242EF3}"/>
                </a:ext>
              </a:extLst>
            </p:cNvPr>
            <p:cNvCxnSpPr>
              <a:cxnSpLocks/>
            </p:cNvCxnSpPr>
            <p:nvPr/>
          </p:nvCxnSpPr>
          <p:spPr>
            <a:xfrm>
              <a:off x="4369728" y="3579837"/>
              <a:ext cx="658230" cy="0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87FCAB-AAFE-094A-5C2D-293491B28654}"/>
                </a:ext>
              </a:extLst>
            </p:cNvPr>
            <p:cNvCxnSpPr/>
            <p:nvPr/>
          </p:nvCxnSpPr>
          <p:spPr>
            <a:xfrm rot="5400000">
              <a:off x="3481521" y="2685658"/>
              <a:ext cx="1774825" cy="1588"/>
            </a:xfrm>
            <a:prstGeom prst="line">
              <a:avLst/>
            </a:prstGeom>
            <a:ln w="3175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10408F-E0C6-9BEC-829E-67AED5DC177F}"/>
                </a:ext>
              </a:extLst>
            </p:cNvPr>
            <p:cNvSpPr txBox="1"/>
            <p:nvPr/>
          </p:nvSpPr>
          <p:spPr>
            <a:xfrm>
              <a:off x="4282722" y="1543677"/>
              <a:ext cx="781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400" dirty="0">
                  <a:latin typeface="Ubuntu Mono" panose="020B0509030602030204" pitchFamily="49" charset="0"/>
                  <a:cs typeface="Consolas" panose="020B0609020204030204" pitchFamily="49" charset="0"/>
                </a:rPr>
                <a:t>false</a:t>
              </a:r>
              <a:endParaRPr lang="en-US" sz="1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CBB4A0-8105-4C81-B918-AB206C680198}"/>
                </a:ext>
              </a:extLst>
            </p:cNvPr>
            <p:cNvSpPr/>
            <p:nvPr/>
          </p:nvSpPr>
          <p:spPr>
            <a:xfrm>
              <a:off x="4746738" y="3612290"/>
              <a:ext cx="267913" cy="267913"/>
            </a:xfrm>
            <a:prstGeom prst="ellipse">
              <a:avLst/>
            </a:prstGeom>
            <a:solidFill>
              <a:srgbClr val="A56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b="1" dirty="0">
                  <a:solidFill>
                    <a:schemeClr val="tx1"/>
                  </a:solidFill>
                </a:rPr>
                <a:t>3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66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Schleifen</a:t>
            </a:r>
            <a:endParaRPr/>
          </a:p>
        </p:txBody>
      </p:sp>
      <p:sp>
        <p:nvSpPr>
          <p:cNvPr id="365" name="Google Shape;365;p52"/>
          <p:cNvSpPr txBox="1"/>
          <p:nvPr/>
        </p:nvSpPr>
        <p:spPr>
          <a:xfrm>
            <a:off x="311700" y="1556400"/>
            <a:ext cx="4315200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00" b="1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1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1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main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 b="1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008C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1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008C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 b="1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 b="1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008C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008C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System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 b="0" i="0" u="none" strike="noStrike" cap="none">
                <a:solidFill>
                  <a:srgbClr val="0000E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f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g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 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System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-GB" sz="1300" b="0" i="0" u="none" strike="noStrike" cap="none">
                <a:solidFill>
                  <a:srgbClr val="8080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 b="0" i="0" u="none" strike="noStrike" cap="none">
              <a:solidFill>
                <a:srgbClr val="8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311700" y="1017725"/>
            <a:ext cx="85206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Was </a:t>
            </a:r>
            <a:r>
              <a:rPr lang="en-GB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gibt</a:t>
            </a:r>
            <a:r>
              <a:rPr lang="en-GB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diese</a:t>
            </a:r>
            <a:r>
              <a:rPr lang="en-GB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Methode</a:t>
            </a:r>
            <a:r>
              <a:rPr lang="en-GB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aus</a:t>
            </a:r>
            <a:r>
              <a:rPr lang="en-GB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7" name="Google Shape;367;p52"/>
          <p:cNvGraphicFramePr/>
          <p:nvPr/>
        </p:nvGraphicFramePr>
        <p:xfrm>
          <a:off x="5469025" y="1480200"/>
          <a:ext cx="1148550" cy="268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endParaRPr sz="10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</a:t>
                      </a:r>
                      <a:endParaRPr sz="10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0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0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…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…</a:t>
                      </a:r>
                      <a:endParaRPr sz="10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…</a:t>
                      </a:r>
                      <a:endParaRPr sz="10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8" name="Google Shape;368;p52"/>
          <p:cNvCxnSpPr/>
          <p:nvPr/>
        </p:nvCxnSpPr>
        <p:spPr>
          <a:xfrm rot="10800000">
            <a:off x="2925900" y="1973075"/>
            <a:ext cx="254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9" name="Google Shape;369;p52"/>
          <p:cNvSpPr/>
          <p:nvPr/>
        </p:nvSpPr>
        <p:spPr>
          <a:xfrm>
            <a:off x="1898325" y="2142145"/>
            <a:ext cx="3576075" cy="179975"/>
          </a:xfrm>
          <a:custGeom>
            <a:avLst/>
            <a:gdLst/>
            <a:ahLst/>
            <a:cxnLst/>
            <a:rect l="l" t="t" r="r" b="b"/>
            <a:pathLst>
              <a:path w="143043" h="7199" extrusionOk="0">
                <a:moveTo>
                  <a:pt x="143043" y="7199"/>
                </a:moveTo>
                <a:cubicBezTo>
                  <a:pt x="122144" y="5999"/>
                  <a:pt x="41490" y="39"/>
                  <a:pt x="17649" y="0"/>
                </a:cubicBezTo>
                <a:cubicBezTo>
                  <a:pt x="-6191" y="-39"/>
                  <a:pt x="2942" y="5806"/>
                  <a:pt x="0" y="696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0" name="Google Shape;370;p52"/>
          <p:cNvCxnSpPr/>
          <p:nvPr/>
        </p:nvCxnSpPr>
        <p:spPr>
          <a:xfrm rot="10800000">
            <a:off x="3796800" y="2560150"/>
            <a:ext cx="16776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1" name="Google Shape;371;p52"/>
          <p:cNvCxnSpPr/>
          <p:nvPr/>
        </p:nvCxnSpPr>
        <p:spPr>
          <a:xfrm rot="10800000">
            <a:off x="2194400" y="2856125"/>
            <a:ext cx="327420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2" name="Google Shape;372;p52"/>
          <p:cNvCxnSpPr/>
          <p:nvPr/>
        </p:nvCxnSpPr>
        <p:spPr>
          <a:xfrm rot="10800000">
            <a:off x="2177100" y="3047825"/>
            <a:ext cx="3297300" cy="2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3" name="Google Shape;373;p52"/>
          <p:cNvSpPr/>
          <p:nvPr/>
        </p:nvSpPr>
        <p:spPr>
          <a:xfrm>
            <a:off x="3413525" y="2061919"/>
            <a:ext cx="2060875" cy="1607025"/>
          </a:xfrm>
          <a:custGeom>
            <a:avLst/>
            <a:gdLst/>
            <a:ahLst/>
            <a:cxnLst/>
            <a:rect l="l" t="t" r="r" b="b"/>
            <a:pathLst>
              <a:path w="82435" h="64281" extrusionOk="0">
                <a:moveTo>
                  <a:pt x="82435" y="64281"/>
                </a:moveTo>
                <a:cubicBezTo>
                  <a:pt x="72256" y="54102"/>
                  <a:pt x="35102" y="12498"/>
                  <a:pt x="21363" y="3209"/>
                </a:cubicBezTo>
                <a:cubicBezTo>
                  <a:pt x="7624" y="-6079"/>
                  <a:pt x="3561" y="7660"/>
                  <a:pt x="0" y="855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2"/>
          <p:cNvSpPr txBox="1"/>
          <p:nvPr/>
        </p:nvSpPr>
        <p:spPr>
          <a:xfrm>
            <a:off x="311700" y="4389575"/>
            <a:ext cx="6012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0 1 1 2 3 5 8 13 21 34 55 89 144 233 377</a:t>
            </a:r>
            <a:endParaRPr sz="18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Schleifen: While vs. For vs. Do-While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For-Loop: </a:t>
            </a:r>
            <a:r>
              <a:rPr lang="en-GB" b="0" dirty="0" err="1"/>
              <a:t>Benutzen</a:t>
            </a:r>
            <a:r>
              <a:rPr lang="en-GB" b="0" dirty="0"/>
              <a:t> </a:t>
            </a:r>
            <a:r>
              <a:rPr lang="en-GB" b="0" dirty="0" err="1"/>
              <a:t>wir</a:t>
            </a:r>
            <a:r>
              <a:rPr lang="en-GB" b="0" dirty="0"/>
              <a:t>, </a:t>
            </a:r>
            <a:r>
              <a:rPr lang="en-GB" b="0" dirty="0" err="1"/>
              <a:t>wenn</a:t>
            </a:r>
            <a:r>
              <a:rPr lang="en-GB" b="0" dirty="0"/>
              <a:t> </a:t>
            </a:r>
            <a:r>
              <a:rPr lang="en-GB" b="0" dirty="0" err="1"/>
              <a:t>wir</a:t>
            </a:r>
            <a:r>
              <a:rPr lang="en-GB" b="0" dirty="0"/>
              <a:t> die </a:t>
            </a:r>
            <a:r>
              <a:rPr lang="en-GB" b="0" dirty="0" err="1"/>
              <a:t>Anzahl</a:t>
            </a:r>
            <a:r>
              <a:rPr lang="en-GB" b="0" dirty="0"/>
              <a:t> </a:t>
            </a:r>
            <a:r>
              <a:rPr lang="en-GB" b="0" dirty="0" err="1"/>
              <a:t>Iterationen</a:t>
            </a:r>
            <a:r>
              <a:rPr lang="en-GB" b="0" dirty="0"/>
              <a:t> </a:t>
            </a:r>
            <a:r>
              <a:rPr lang="en-GB" b="0" dirty="0" err="1"/>
              <a:t>bereits</a:t>
            </a:r>
            <a:r>
              <a:rPr lang="en-GB" b="0" dirty="0"/>
              <a:t> for der </a:t>
            </a:r>
            <a:r>
              <a:rPr lang="en-GB" b="0" dirty="0" err="1"/>
              <a:t>Ausführung</a:t>
            </a:r>
            <a:r>
              <a:rPr lang="en-GB" b="0" dirty="0"/>
              <a:t> des Loops </a:t>
            </a:r>
            <a:r>
              <a:rPr lang="en-GB" b="0" dirty="0" err="1"/>
              <a:t>kennen</a:t>
            </a:r>
            <a:r>
              <a:rPr lang="en-GB" b="0" dirty="0"/>
              <a:t>.</a:t>
            </a:r>
          </a:p>
          <a:p>
            <a:r>
              <a:rPr lang="en-GB" dirty="0"/>
              <a:t>While: </a:t>
            </a:r>
            <a:r>
              <a:rPr lang="en-GB" b="0" dirty="0" err="1"/>
              <a:t>Benutzen</a:t>
            </a:r>
            <a:r>
              <a:rPr lang="en-GB" b="0" dirty="0"/>
              <a:t> </a:t>
            </a:r>
            <a:r>
              <a:rPr lang="en-GB" b="0" dirty="0" err="1"/>
              <a:t>wir</a:t>
            </a:r>
            <a:r>
              <a:rPr lang="en-GB" b="0" dirty="0"/>
              <a:t>, </a:t>
            </a:r>
            <a:r>
              <a:rPr lang="en-GB" b="0" dirty="0" err="1"/>
              <a:t>wenn</a:t>
            </a:r>
            <a:r>
              <a:rPr lang="en-GB" b="0" dirty="0"/>
              <a:t> </a:t>
            </a:r>
            <a:r>
              <a:rPr lang="en-GB" b="0" dirty="0" err="1"/>
              <a:t>wir</a:t>
            </a:r>
            <a:r>
              <a:rPr lang="en-GB" b="0" dirty="0"/>
              <a:t> die </a:t>
            </a:r>
            <a:r>
              <a:rPr lang="en-GB" b="0" dirty="0" err="1"/>
              <a:t>Anzahl</a:t>
            </a:r>
            <a:r>
              <a:rPr lang="en-GB" b="0" dirty="0"/>
              <a:t> </a:t>
            </a:r>
            <a:r>
              <a:rPr lang="en-GB" b="0" dirty="0" err="1"/>
              <a:t>Iterationen</a:t>
            </a:r>
            <a:r>
              <a:rPr lang="en-GB" b="0" dirty="0"/>
              <a:t> </a:t>
            </a:r>
            <a:r>
              <a:rPr lang="en-GB" b="0" dirty="0" err="1"/>
              <a:t>nicht</a:t>
            </a:r>
            <a:r>
              <a:rPr lang="en-GB" b="0" dirty="0"/>
              <a:t> </a:t>
            </a:r>
            <a:r>
              <a:rPr lang="en-GB" b="0" dirty="0" err="1"/>
              <a:t>kennen</a:t>
            </a:r>
            <a:r>
              <a:rPr lang="en-GB" b="0" dirty="0"/>
              <a:t> und </a:t>
            </a:r>
            <a:r>
              <a:rPr lang="en-GB" b="0" dirty="0" err="1"/>
              <a:t>diese</a:t>
            </a:r>
            <a:r>
              <a:rPr lang="en-GB" b="0" dirty="0"/>
              <a:t> </a:t>
            </a:r>
            <a:r>
              <a:rPr lang="en-GB" b="0" dirty="0" err="1"/>
              <a:t>Abhängig</a:t>
            </a:r>
            <a:r>
              <a:rPr lang="en-GB" b="0" dirty="0"/>
              <a:t> von </a:t>
            </a:r>
            <a:r>
              <a:rPr lang="en-GB" b="0" dirty="0" err="1"/>
              <a:t>einer</a:t>
            </a:r>
            <a:r>
              <a:rPr lang="en-GB" b="0" dirty="0"/>
              <a:t> </a:t>
            </a:r>
            <a:r>
              <a:rPr lang="en-GB" b="0" dirty="0" err="1"/>
              <a:t>Bedingung</a:t>
            </a:r>
            <a:r>
              <a:rPr lang="en-GB" b="0" dirty="0"/>
              <a:t> </a:t>
            </a:r>
            <a:r>
              <a:rPr lang="en-GB" b="0" dirty="0" err="1"/>
              <a:t>ist</a:t>
            </a:r>
            <a:r>
              <a:rPr lang="en-GB" b="0" dirty="0"/>
              <a:t>.</a:t>
            </a:r>
            <a:endParaRPr lang="en-GB" dirty="0"/>
          </a:p>
          <a:p>
            <a:r>
              <a:rPr lang="en-GB" dirty="0"/>
              <a:t>Do-While: </a:t>
            </a:r>
            <a:r>
              <a:rPr lang="en-GB" b="0" dirty="0" err="1"/>
              <a:t>Wird</a:t>
            </a:r>
            <a:r>
              <a:rPr lang="en-GB" b="0" dirty="0"/>
              <a:t> </a:t>
            </a:r>
            <a:r>
              <a:rPr lang="en-GB" b="0" dirty="0" err="1"/>
              <a:t>benutzt</a:t>
            </a:r>
            <a:r>
              <a:rPr lang="en-GB" b="0" dirty="0"/>
              <a:t>, </a:t>
            </a:r>
            <a:r>
              <a:rPr lang="en-GB" b="0" dirty="0" err="1"/>
              <a:t>wenn</a:t>
            </a:r>
            <a:r>
              <a:rPr lang="en-GB" b="0" dirty="0"/>
              <a:t> </a:t>
            </a:r>
            <a:r>
              <a:rPr lang="en-GB" b="0" dirty="0" err="1"/>
              <a:t>wir</a:t>
            </a:r>
            <a:r>
              <a:rPr lang="en-GB" b="0" dirty="0"/>
              <a:t> </a:t>
            </a:r>
            <a:r>
              <a:rPr lang="en-GB" b="0" dirty="0" err="1"/>
              <a:t>zuerst</a:t>
            </a:r>
            <a:r>
              <a:rPr lang="en-GB" b="0" dirty="0"/>
              <a:t> den Code (</a:t>
            </a:r>
            <a:r>
              <a:rPr lang="en-GB" b="0" dirty="0" err="1"/>
              <a:t>im</a:t>
            </a:r>
            <a:r>
              <a:rPr lang="en-GB" b="0" dirty="0"/>
              <a:t> Loop Body) </a:t>
            </a:r>
            <a:r>
              <a:rPr lang="en-GB" b="0" dirty="0" err="1"/>
              <a:t>ausführen</a:t>
            </a:r>
            <a:r>
              <a:rPr lang="en-GB" b="0" dirty="0"/>
              <a:t> und </a:t>
            </a:r>
            <a:r>
              <a:rPr lang="en-GB" b="0" dirty="0" err="1"/>
              <a:t>dann</a:t>
            </a:r>
            <a:r>
              <a:rPr lang="en-GB" b="0" dirty="0"/>
              <a:t> erst die </a:t>
            </a:r>
            <a:r>
              <a:rPr lang="en-GB" b="0" dirty="0" err="1"/>
              <a:t>Bedingung</a:t>
            </a:r>
            <a:r>
              <a:rPr lang="en-GB" b="0" dirty="0"/>
              <a:t> </a:t>
            </a:r>
            <a:r>
              <a:rPr lang="en-GB" b="0" dirty="0" err="1"/>
              <a:t>prüfen</a:t>
            </a:r>
            <a:r>
              <a:rPr lang="en-GB" b="0" dirty="0"/>
              <a:t> </a:t>
            </a:r>
            <a:r>
              <a:rPr lang="en-GB" b="0" dirty="0" err="1"/>
              <a:t>wollen</a:t>
            </a:r>
            <a:r>
              <a:rPr lang="en-GB" b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05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Schleifen: For vs. While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While und Do-While </a:t>
            </a:r>
            <a:r>
              <a:rPr lang="en-GB" dirty="0" err="1"/>
              <a:t>können</a:t>
            </a:r>
            <a:r>
              <a:rPr lang="en-GB" dirty="0"/>
              <a:t> das </a:t>
            </a:r>
            <a:r>
              <a:rPr lang="en-GB" dirty="0" err="1"/>
              <a:t>gleiche</a:t>
            </a:r>
            <a:r>
              <a:rPr lang="en-GB" dirty="0"/>
              <a:t>.</a:t>
            </a:r>
          </a:p>
          <a:p>
            <a:r>
              <a:rPr lang="en-GB" dirty="0"/>
              <a:t>For und While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717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Schleifen: For vs. While – Beispiel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Content Placeholder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EFA2934-A6EB-41E8-CA55-C436246BE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83" y="1200150"/>
            <a:ext cx="5904834" cy="3394075"/>
          </a:xfrm>
        </p:spPr>
      </p:pic>
    </p:spTree>
    <p:extLst>
      <p:ext uri="{BB962C8B-B14F-4D97-AF65-F5344CB8AC3E}">
        <p14:creationId xmlns:p14="http://schemas.microsoft.com/office/powerpoint/2010/main" val="160290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Schleifen: For vs. While – Beispiel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Content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41DC5A2-7604-C740-0307-92685E9DC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36" y="1200150"/>
            <a:ext cx="5031528" cy="3394075"/>
          </a:xfrm>
        </p:spPr>
      </p:pic>
    </p:spTree>
    <p:extLst>
      <p:ext uri="{BB962C8B-B14F-4D97-AF65-F5344CB8AC3E}">
        <p14:creationId xmlns:p14="http://schemas.microsoft.com/office/powerpoint/2010/main" val="358492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22E7-1882-648B-F80A-2D3D6C75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Schleifen: For == While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A864F-C6B4-0960-BDF1-A3D45559B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87574"/>
            <a:ext cx="4483100" cy="1422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2102D-F5FB-49F9-96BC-9B447D4D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19</a:t>
            </a:fld>
            <a:endParaRPr lang="de-CH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D93692-3F81-FC4E-0F5B-8B03BC3C20F2}"/>
                  </a:ext>
                </a:extLst>
              </p14:cNvPr>
              <p14:cNvContentPartPr/>
              <p14:nvPr/>
            </p14:nvContentPartPr>
            <p14:xfrm>
              <a:off x="1694898" y="1419489"/>
              <a:ext cx="1155960" cy="1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D93692-3F81-FC4E-0F5B-8B03BC3C20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0898" y="1311489"/>
                <a:ext cx="1263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282293-DAE1-583A-D28C-6EAFABED48C1}"/>
                  </a:ext>
                </a:extLst>
              </p14:cNvPr>
              <p14:cNvContentPartPr/>
              <p14:nvPr/>
            </p14:nvContentPartPr>
            <p14:xfrm>
              <a:off x="3014298" y="1409769"/>
              <a:ext cx="786960" cy="1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282293-DAE1-583A-D28C-6EAFABED4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0298" y="1302129"/>
                <a:ext cx="8946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CED8DE-605A-A730-C43D-75A6F73BCDE2}"/>
                  </a:ext>
                </a:extLst>
              </p14:cNvPr>
              <p14:cNvContentPartPr/>
              <p14:nvPr/>
            </p14:nvContentPartPr>
            <p14:xfrm>
              <a:off x="3990978" y="1437489"/>
              <a:ext cx="378000" cy="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CED8DE-605A-A730-C43D-75A6F73BCD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7338" y="1329489"/>
                <a:ext cx="485640" cy="219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FBC22E2-E625-F31C-6E87-8C28F58A5B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716183"/>
            <a:ext cx="4279900" cy="1816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B7DE45-DDF7-DF8B-EE91-562241DA5DC1}"/>
                  </a:ext>
                </a:extLst>
              </p14:cNvPr>
              <p14:cNvContentPartPr/>
              <p14:nvPr/>
            </p14:nvContentPartPr>
            <p14:xfrm>
              <a:off x="1082898" y="3103209"/>
              <a:ext cx="1147680" cy="16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B7DE45-DDF7-DF8B-EE91-562241DA5D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9258" y="2995569"/>
                <a:ext cx="12553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E02748D-4977-4911-4EBA-4BCB4BE3BF10}"/>
                  </a:ext>
                </a:extLst>
              </p14:cNvPr>
              <p14:cNvContentPartPr/>
              <p14:nvPr/>
            </p14:nvContentPartPr>
            <p14:xfrm>
              <a:off x="1911618" y="3373569"/>
              <a:ext cx="727560" cy="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E02748D-4977-4911-4EBA-4BCB4BE3BF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7618" y="3265569"/>
                <a:ext cx="8352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210E4F-B0F1-3D10-EB65-0A1796FA754E}"/>
                  </a:ext>
                </a:extLst>
              </p14:cNvPr>
              <p14:cNvContentPartPr/>
              <p14:nvPr/>
            </p14:nvContentPartPr>
            <p14:xfrm>
              <a:off x="1606698" y="3859929"/>
              <a:ext cx="388080" cy="3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210E4F-B0F1-3D10-EB65-0A1796FA75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53058" y="3751929"/>
                <a:ext cx="495720" cy="2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833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0" dirty="0"/>
              <a:t>Mein Name: Timo Baumberger</a:t>
            </a:r>
          </a:p>
          <a:p>
            <a:r>
              <a:rPr lang="de-CH" b="0" dirty="0"/>
              <a:t>Bei Fragen: </a:t>
            </a:r>
            <a:r>
              <a:rPr lang="de-CH" b="0" dirty="0" err="1"/>
              <a:t>tbaumberger@student.ethz.ch</a:t>
            </a:r>
            <a:endParaRPr lang="de-CH" b="0" dirty="0"/>
          </a:p>
          <a:p>
            <a:pPr lvl="1"/>
            <a:r>
              <a:rPr lang="de-CH" dirty="0"/>
              <a:t>Mails bitte mit «[EProg24]» im Betreff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1B09-AFD3-5F41-8E0F-4858C401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Schleifen: Infinite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15DB9-C32F-B3EA-7564-966CD535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20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A1C62-988B-8ABD-7F6A-BD774D398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27484"/>
            <a:ext cx="4318000" cy="135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017C4-492C-9FEB-EDFD-E2E2EF01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07889"/>
            <a:ext cx="4267200" cy="133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E974C4-F9AA-9BFC-6126-CF3B5CF64175}"/>
                  </a:ext>
                </a:extLst>
              </p:cNvPr>
              <p:cNvSpPr txBox="1"/>
              <p:nvPr/>
            </p:nvSpPr>
            <p:spPr>
              <a:xfrm>
                <a:off x="10308" y="2141564"/>
                <a:ext cx="2098576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E974C4-F9AA-9BFC-6126-CF3B5CF64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" y="2141564"/>
                <a:ext cx="2098576" cy="1231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8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Schleifen: For vs. While – Beispiel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Content Placeholder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692E2BC-4C56-3794-4B7C-078FDD81F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78" y="1200150"/>
            <a:ext cx="4612044" cy="3394075"/>
          </a:xfrm>
        </p:spPr>
      </p:pic>
    </p:spTree>
    <p:extLst>
      <p:ext uri="{BB962C8B-B14F-4D97-AF65-F5344CB8AC3E}">
        <p14:creationId xmlns:p14="http://schemas.microsoft.com/office/powerpoint/2010/main" val="3659850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Schleifen: For vs. While – Beispiel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Content Placeholder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FF828AA-52CA-5336-7B89-29F954E71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78" y="1200150"/>
            <a:ext cx="4612044" cy="3394075"/>
          </a:xfrm>
        </p:spPr>
      </p:pic>
    </p:spTree>
    <p:extLst>
      <p:ext uri="{BB962C8B-B14F-4D97-AF65-F5344CB8AC3E}">
        <p14:creationId xmlns:p14="http://schemas.microsoft.com/office/powerpoint/2010/main" val="859146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Schleifen: Do-While?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Selten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nützlich</a:t>
            </a:r>
            <a:r>
              <a:rPr lang="en-GB" dirty="0"/>
              <a:t> sein!</a:t>
            </a:r>
          </a:p>
        </p:txBody>
      </p:sp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F3682FF9-523A-2BC8-6E63-CEAAA45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707654"/>
            <a:ext cx="5316062" cy="332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6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Inkrement</a:t>
            </a:r>
            <a:r>
              <a:rPr lang="en-GB" dirty="0"/>
              <a:t> und </a:t>
            </a:r>
            <a:r>
              <a:rPr lang="en-GB" dirty="0" err="1"/>
              <a:t>Dekrement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476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3A43-7F35-B9AC-AB93-0A6B6C3D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Inkrement und Dekrement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86E3-277B-606C-EE2A-1F2F9E39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228725"/>
            <a:ext cx="7200900" cy="2686050"/>
          </a:xfrm>
        </p:spPr>
        <p:txBody>
          <a:bodyPr>
            <a:normAutofit fontScale="92500" lnSpcReduction="10000"/>
          </a:bodyPr>
          <a:lstStyle/>
          <a:p>
            <a:r>
              <a:rPr lang="en-CH" b="1" dirty="0"/>
              <a:t>Präfix</a:t>
            </a:r>
            <a:r>
              <a:rPr lang="en-CH" dirty="0"/>
              <a:t>: ++i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b="1" dirty="0"/>
              <a:t>Postfix</a:t>
            </a:r>
            <a:r>
              <a:rPr lang="en-CH" dirty="0"/>
              <a:t> i++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950CE-6BF7-2D37-9281-83B583E9DEBB}"/>
              </a:ext>
            </a:extLst>
          </p:cNvPr>
          <p:cNvSpPr txBox="1"/>
          <p:nvPr/>
        </p:nvSpPr>
        <p:spPr>
          <a:xfrm>
            <a:off x="2904852" y="1525276"/>
            <a:ext cx="5648053" cy="7848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500" dirty="0">
                <a:solidFill>
                  <a:srgbClr val="CC7832"/>
                </a:solidFill>
                <a:latin typeface="JetBrains Mono"/>
              </a:rPr>
              <a:t>int </a:t>
            </a:r>
            <a:r>
              <a:rPr lang="en-GB" sz="1500" dirty="0">
                <a:solidFill>
                  <a:srgbClr val="A9B7C6"/>
                </a:solidFill>
                <a:latin typeface="JetBrains Mono"/>
              </a:rPr>
              <a:t>a = </a:t>
            </a:r>
            <a:r>
              <a:rPr lang="en-GB" sz="1500" dirty="0">
                <a:solidFill>
                  <a:srgbClr val="6897BB"/>
                </a:solidFill>
                <a:latin typeface="JetBrains Mono"/>
              </a:rPr>
              <a:t>5</a:t>
            </a:r>
            <a:r>
              <a:rPr lang="en-GB" sz="15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GB" sz="1500" dirty="0">
                <a:solidFill>
                  <a:srgbClr val="CC7832"/>
                </a:solidFill>
                <a:latin typeface="JetBrains Mono"/>
              </a:rPr>
            </a:br>
            <a:r>
              <a:rPr lang="en-GB" sz="1500" dirty="0">
                <a:solidFill>
                  <a:srgbClr val="CC7832"/>
                </a:solidFill>
                <a:latin typeface="JetBrains Mono"/>
              </a:rPr>
              <a:t>int </a:t>
            </a:r>
            <a:r>
              <a:rPr lang="en-GB" sz="1500" dirty="0">
                <a:solidFill>
                  <a:srgbClr val="A9B7C6"/>
                </a:solidFill>
                <a:latin typeface="JetBrains Mono"/>
              </a:rPr>
              <a:t>b = ++a</a:t>
            </a:r>
            <a:r>
              <a:rPr lang="en-GB" sz="1500" dirty="0">
                <a:solidFill>
                  <a:srgbClr val="CC7832"/>
                </a:solidFill>
                <a:latin typeface="JetBrains Mono"/>
              </a:rPr>
              <a:t>;  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Zuerst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wird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 a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inkrementiert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,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dann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wird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 a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zugewiesen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.</a:t>
            </a:r>
            <a:br>
              <a:rPr lang="en-GB" sz="1500" dirty="0">
                <a:solidFill>
                  <a:srgbClr val="808080"/>
                </a:solidFill>
                <a:latin typeface="JetBrains Mono"/>
              </a:rPr>
            </a:br>
            <a:r>
              <a:rPr lang="en-GB" sz="1500" dirty="0">
                <a:solidFill>
                  <a:srgbClr val="808080"/>
                </a:solidFill>
                <a:latin typeface="JetBrains Mono"/>
              </a:rPr>
              <a:t>// a = 6, b = 6</a:t>
            </a:r>
            <a:endParaRPr lang="en-GB" sz="1500" dirty="0">
              <a:solidFill>
                <a:srgbClr val="A9B7C6"/>
              </a:solidFill>
              <a:latin typeface="JetBrains Mon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68A15-1DFD-93BC-EED0-F5CCFA849872}"/>
              </a:ext>
            </a:extLst>
          </p:cNvPr>
          <p:cNvSpPr txBox="1"/>
          <p:nvPr/>
        </p:nvSpPr>
        <p:spPr>
          <a:xfrm>
            <a:off x="2904852" y="3368054"/>
            <a:ext cx="5648053" cy="7848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CC7832"/>
                </a:solidFill>
                <a:latin typeface="JetBrains Mono"/>
              </a:rPr>
              <a:t>int </a:t>
            </a:r>
            <a:r>
              <a:rPr lang="en-GB" sz="1500" dirty="0">
                <a:solidFill>
                  <a:srgbClr val="A9B7C6"/>
                </a:solidFill>
                <a:latin typeface="JetBrains Mono"/>
              </a:rPr>
              <a:t>a = </a:t>
            </a:r>
            <a:r>
              <a:rPr lang="en-GB" sz="1500" dirty="0">
                <a:solidFill>
                  <a:srgbClr val="6897BB"/>
                </a:solidFill>
                <a:latin typeface="JetBrains Mono"/>
              </a:rPr>
              <a:t>5</a:t>
            </a:r>
            <a:r>
              <a:rPr lang="en-GB" sz="15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GB" sz="1500" dirty="0">
                <a:solidFill>
                  <a:srgbClr val="CC7832"/>
                </a:solidFill>
                <a:latin typeface="JetBrains Mono"/>
              </a:rPr>
            </a:br>
            <a:r>
              <a:rPr lang="en-GB" sz="1500" dirty="0">
                <a:solidFill>
                  <a:srgbClr val="CC7832"/>
                </a:solidFill>
                <a:latin typeface="JetBrains Mono"/>
              </a:rPr>
              <a:t>int </a:t>
            </a:r>
            <a:r>
              <a:rPr lang="en-GB" sz="1500" dirty="0">
                <a:solidFill>
                  <a:srgbClr val="A9B7C6"/>
                </a:solidFill>
                <a:latin typeface="JetBrains Mono"/>
              </a:rPr>
              <a:t>b = a++</a:t>
            </a:r>
            <a:r>
              <a:rPr lang="en-GB" sz="1500" dirty="0">
                <a:solidFill>
                  <a:srgbClr val="CC7832"/>
                </a:solidFill>
                <a:latin typeface="JetBrains Mono"/>
              </a:rPr>
              <a:t>;  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Zuerst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wird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 a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zugewiesen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,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dann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wird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 a </a:t>
            </a:r>
            <a:r>
              <a:rPr lang="en-GB" sz="1500" dirty="0" err="1">
                <a:solidFill>
                  <a:srgbClr val="808080"/>
                </a:solidFill>
                <a:latin typeface="JetBrains Mono"/>
              </a:rPr>
              <a:t>inkrementiert</a:t>
            </a:r>
            <a:r>
              <a:rPr lang="en-GB" sz="1500" dirty="0">
                <a:solidFill>
                  <a:srgbClr val="808080"/>
                </a:solidFill>
                <a:latin typeface="JetBrains Mono"/>
              </a:rPr>
              <a:t>.</a:t>
            </a:r>
            <a:br>
              <a:rPr lang="en-GB" sz="1500" dirty="0">
                <a:solidFill>
                  <a:srgbClr val="808080"/>
                </a:solidFill>
                <a:latin typeface="JetBrains Mono"/>
              </a:rPr>
            </a:br>
            <a:r>
              <a:rPr lang="en-GB" sz="1500" dirty="0">
                <a:solidFill>
                  <a:srgbClr val="808080"/>
                </a:solidFill>
                <a:latin typeface="JetBrains Mono"/>
              </a:rPr>
              <a:t>// a = 6, b = 5</a:t>
            </a:r>
            <a:endParaRPr lang="en-GB" sz="1500" dirty="0">
              <a:solidFill>
                <a:srgbClr val="A9B7C6"/>
              </a:solidFill>
              <a:latin typeface="JetBrains Mon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4921F-C191-0537-6939-C0727944A50F}"/>
              </a:ext>
            </a:extLst>
          </p:cNvPr>
          <p:cNvSpPr txBox="1"/>
          <p:nvPr/>
        </p:nvSpPr>
        <p:spPr>
          <a:xfrm>
            <a:off x="627018" y="4458883"/>
            <a:ext cx="688739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 err="1"/>
              <a:t>Diese</a:t>
            </a:r>
            <a:r>
              <a:rPr lang="en-GB" sz="1350" dirty="0"/>
              <a:t> </a:t>
            </a:r>
            <a:r>
              <a:rPr lang="en-GB" sz="1350" dirty="0" err="1"/>
              <a:t>Operatoren</a:t>
            </a:r>
            <a:r>
              <a:rPr lang="en-GB" sz="1350" dirty="0"/>
              <a:t> </a:t>
            </a:r>
            <a:r>
              <a:rPr lang="en-GB" sz="1350" dirty="0" err="1"/>
              <a:t>sind</a:t>
            </a:r>
            <a:r>
              <a:rPr lang="en-GB" sz="1350" dirty="0"/>
              <a:t> </a:t>
            </a:r>
            <a:r>
              <a:rPr lang="en-GB" sz="1350" dirty="0" err="1"/>
              <a:t>besonders</a:t>
            </a:r>
            <a:r>
              <a:rPr lang="en-GB" sz="1350" dirty="0"/>
              <a:t> </a:t>
            </a:r>
            <a:r>
              <a:rPr lang="en-GB" sz="1350" dirty="0" err="1"/>
              <a:t>nützlich</a:t>
            </a:r>
            <a:r>
              <a:rPr lang="en-GB" sz="1350" dirty="0"/>
              <a:t> in </a:t>
            </a:r>
            <a:r>
              <a:rPr lang="en-GB" sz="1350" dirty="0" err="1"/>
              <a:t>Schleifen</a:t>
            </a:r>
            <a:r>
              <a:rPr lang="en-GB" sz="1350" dirty="0"/>
              <a:t>, um </a:t>
            </a:r>
            <a:r>
              <a:rPr lang="en-GB" sz="1350" dirty="0" err="1"/>
              <a:t>beispielsweise</a:t>
            </a:r>
            <a:r>
              <a:rPr lang="en-GB" sz="1350" dirty="0"/>
              <a:t> </a:t>
            </a:r>
            <a:r>
              <a:rPr lang="en-GB" sz="1350" dirty="0" err="1"/>
              <a:t>einen</a:t>
            </a:r>
            <a:r>
              <a:rPr lang="en-GB" sz="1350" dirty="0"/>
              <a:t> </a:t>
            </a:r>
            <a:r>
              <a:rPr lang="en-GB" sz="1350" dirty="0" err="1"/>
              <a:t>Zähler</a:t>
            </a:r>
            <a:r>
              <a:rPr lang="en-GB" sz="1350" dirty="0"/>
              <a:t> </a:t>
            </a:r>
            <a:r>
              <a:rPr lang="en-GB" sz="1350" dirty="0" err="1"/>
              <a:t>zu</a:t>
            </a:r>
            <a:r>
              <a:rPr lang="en-GB" sz="1350" dirty="0"/>
              <a:t> </a:t>
            </a:r>
            <a:r>
              <a:rPr lang="en-GB" sz="1350" dirty="0" err="1"/>
              <a:t>erhöhen</a:t>
            </a:r>
            <a:r>
              <a:rPr lang="en-GB" sz="1350" dirty="0"/>
              <a:t> </a:t>
            </a:r>
            <a:r>
              <a:rPr lang="en-GB" sz="1350" dirty="0" err="1"/>
              <a:t>oder</a:t>
            </a:r>
            <a:r>
              <a:rPr lang="en-GB" sz="1350" dirty="0"/>
              <a:t> </a:t>
            </a:r>
            <a:r>
              <a:rPr lang="en-GB" sz="1350" dirty="0" err="1"/>
              <a:t>zu</a:t>
            </a:r>
            <a:r>
              <a:rPr lang="en-GB" sz="1350" dirty="0"/>
              <a:t> </a:t>
            </a:r>
            <a:r>
              <a:rPr lang="en-GB" sz="1350" dirty="0" err="1"/>
              <a:t>verringern</a:t>
            </a:r>
            <a:r>
              <a:rPr lang="en-GB" sz="1350" dirty="0"/>
              <a:t>.</a:t>
            </a:r>
          </a:p>
          <a:p>
            <a:endParaRPr lang="en-CH" sz="135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2144EF-C718-0731-8594-836D1F60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80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15557-A5EC-A141-A254-E8EAA9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5D6B0-5002-CCF6-0630-34D0D6414F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616" y="1131590"/>
                <a:ext cx="8435280" cy="4011910"/>
              </a:xfrm>
            </p:spPr>
            <p:txBody>
              <a:bodyPr>
                <a:noAutofit/>
              </a:bodyPr>
              <a:lstStyle/>
              <a:p>
                <a:pPr>
                  <a:tabLst>
                    <a:tab pos="3829050" algn="l"/>
                  </a:tabLst>
                </a:pPr>
                <a:r>
                  <a:rPr lang="de-CH" sz="1800" b="1" dirty="0">
                    <a:solidFill>
                      <a:srgbClr val="7030A0"/>
                    </a:solidFill>
                  </a:rPr>
                  <a:t>Prä-Inkrement </a:t>
                </a:r>
                <a:r>
                  <a:rPr lang="de-CH" sz="1800" dirty="0"/>
                  <a:t>(«</a:t>
                </a:r>
                <a:r>
                  <a:rPr lang="de-CH" sz="1800" b="1" dirty="0" err="1">
                    <a:solidFill>
                      <a:srgbClr val="7030A0"/>
                    </a:solidFill>
                  </a:rPr>
                  <a:t>pre-increment</a:t>
                </a:r>
                <a:r>
                  <a:rPr lang="de-CH" sz="1800" dirty="0"/>
                  <a:t>»)</a:t>
                </a:r>
                <a:r>
                  <a:rPr lang="de-CH" sz="1800" b="0" dirty="0"/>
                  <a:t> und </a:t>
                </a:r>
                <a:r>
                  <a:rPr lang="de-CH" sz="1800" b="1" dirty="0">
                    <a:solidFill>
                      <a:srgbClr val="7030A0"/>
                    </a:solidFill>
                  </a:rPr>
                  <a:t>Prä-Dekrement</a:t>
                </a:r>
                <a:r>
                  <a:rPr lang="de-CH" sz="1800" dirty="0"/>
                  <a:t> («</a:t>
                </a:r>
                <a:r>
                  <a:rPr lang="de-CH" sz="1800" b="1" dirty="0" err="1">
                    <a:solidFill>
                      <a:srgbClr val="7030A0"/>
                    </a:solidFill>
                  </a:rPr>
                  <a:t>pre-decrement</a:t>
                </a:r>
                <a:r>
                  <a:rPr lang="de-CH" sz="1800" dirty="0"/>
                  <a:t>»)</a:t>
                </a:r>
                <a:r>
                  <a:rPr lang="de-CH" sz="1800" b="0" dirty="0"/>
                  <a:t>:</a:t>
                </a:r>
                <a:br>
                  <a:rPr lang="de-CH" sz="1800" b="0" dirty="0"/>
                </a:br>
                <a:r>
                  <a:rPr lang="de-CH" sz="1800" b="0" u="sng" dirty="0"/>
                  <a:t>zuerst ändern</a:t>
                </a:r>
                <a:r>
                  <a:rPr lang="de-CH" sz="1800" b="0" dirty="0"/>
                  <a:t>, dann verwenden</a:t>
                </a:r>
              </a:p>
              <a:p>
                <a:pPr lvl="1">
                  <a:tabLst>
                    <a:tab pos="2457450" algn="l"/>
                    <a:tab pos="3143250" algn="l"/>
                  </a:tabLst>
                </a:pPr>
                <a:r>
                  <a:rPr lang="nn-NO" sz="1400" dirty="0">
                    <a:latin typeface="Ubuntu Mono" panose="020B0509030602030204" pitchFamily="49" charset="0"/>
                  </a:rPr>
                  <a:t>++</a:t>
                </a:r>
                <a:r>
                  <a:rPr lang="de-CH" sz="1400" i="1" dirty="0"/>
                  <a:t>variable</a:t>
                </a:r>
                <a:r>
                  <a:rPr lang="de-CH" sz="1400" dirty="0"/>
                  <a:t>   	für  	</a:t>
                </a:r>
                <a:r>
                  <a:rPr lang="de-CH" sz="1400" i="1" dirty="0"/>
                  <a:t>variable</a:t>
                </a:r>
                <a:r>
                  <a:rPr lang="nn-NO" sz="1400" dirty="0">
                    <a:latin typeface="Ubuntu Mono" panose="020B0509030602030204" pitchFamily="49" charset="0"/>
                  </a:rPr>
                  <a:t> = </a:t>
                </a:r>
                <a:r>
                  <a:rPr lang="de-CH" sz="1400" i="1" dirty="0"/>
                  <a:t>variable</a:t>
                </a:r>
                <a:r>
                  <a:rPr lang="nn-NO" sz="1400" dirty="0">
                    <a:latin typeface="Ubuntu Mono" panose="020B0509030602030204" pitchFamily="49" charset="0"/>
                  </a:rPr>
                  <a:t> + 1</a:t>
                </a:r>
                <a:r>
                  <a:rPr lang="de-CH" sz="1400" dirty="0"/>
                  <a:t> </a:t>
                </a:r>
                <a:endParaRPr lang="nn-NO" sz="1400" dirty="0">
                  <a:latin typeface="Ubuntu Mono" panose="020B0509030602030204" pitchFamily="49" charset="0"/>
                </a:endParaRPr>
              </a:p>
              <a:p>
                <a:pPr lvl="1">
                  <a:tabLst>
                    <a:tab pos="2457450" algn="l"/>
                    <a:tab pos="3143250" algn="l"/>
                  </a:tabLst>
                </a:pPr>
                <a:r>
                  <a:rPr lang="nn-NO" sz="1400" dirty="0">
                    <a:latin typeface="Ubuntu Mono" panose="020B0509030602030204" pitchFamily="49" charset="0"/>
                  </a:rPr>
                  <a:t>--</a:t>
                </a:r>
                <a:r>
                  <a:rPr lang="de-CH" sz="1400" i="1" dirty="0"/>
                  <a:t>variable  </a:t>
                </a:r>
                <a:r>
                  <a:rPr lang="de-CH" sz="1400" dirty="0"/>
                  <a:t> 	für   	</a:t>
                </a:r>
                <a:r>
                  <a:rPr lang="de-CH" sz="1400" i="1" dirty="0"/>
                  <a:t>variable</a:t>
                </a:r>
                <a:r>
                  <a:rPr lang="nn-NO" sz="1400" dirty="0">
                    <a:latin typeface="Ubuntu Mono" panose="020B0509030602030204" pitchFamily="49" charset="0"/>
                  </a:rPr>
                  <a:t> = </a:t>
                </a:r>
                <a:r>
                  <a:rPr lang="de-CH" sz="1400" i="1" dirty="0"/>
                  <a:t>variable</a:t>
                </a:r>
                <a:r>
                  <a:rPr lang="nn-NO" sz="1400" dirty="0">
                    <a:latin typeface="Ubuntu Mono" panose="020B0509030602030204" pitchFamily="49" charset="0"/>
                  </a:rPr>
                  <a:t> - 1</a:t>
                </a:r>
                <a:r>
                  <a:rPr lang="de-CH" sz="1400" dirty="0"/>
                  <a:t> </a:t>
                </a:r>
                <a:endParaRPr lang="nn-NO" sz="1400" dirty="0">
                  <a:latin typeface="Ubuntu Mono" panose="020B0509030602030204" pitchFamily="49" charset="0"/>
                </a:endParaRPr>
              </a:p>
              <a:p>
                <a:pPr>
                  <a:tabLst>
                    <a:tab pos="2457450" algn="l"/>
                    <a:tab pos="3143250" algn="l"/>
                  </a:tabLst>
                </a:pPr>
                <a:r>
                  <a:rPr lang="en-GB" sz="1600" b="0" dirty="0" err="1"/>
                  <a:t>Veränderung</a:t>
                </a:r>
                <a:r>
                  <a:rPr lang="en-GB" sz="1600" b="0" dirty="0"/>
                  <a:t> </a:t>
                </a:r>
                <a:r>
                  <a:rPr lang="en-GB" sz="1600" b="0" dirty="0" err="1"/>
                  <a:t>mit</a:t>
                </a:r>
                <a:r>
                  <a:rPr lang="en-GB" sz="1600" b="0" dirty="0"/>
                  <a:t> </a:t>
                </a:r>
                <a:r>
                  <a:rPr lang="en-GB" sz="1600" b="0" dirty="0" err="1"/>
                  <a:t>beliebigen</a:t>
                </a:r>
                <a:r>
                  <a:rPr lang="en-GB" sz="1600" b="0" dirty="0"/>
                  <a:t> Wert (</a:t>
                </a:r>
                <a:r>
                  <a:rPr lang="en-GB" sz="1600" b="0" dirty="0" err="1"/>
                  <a:t>statt</a:t>
                </a:r>
                <a:r>
                  <a:rPr lang="en-GB" sz="1600" b="0" dirty="0"/>
                  <a:t> </a:t>
                </a:r>
                <a:r>
                  <a:rPr lang="en-GB" sz="1600" b="0" dirty="0" err="1"/>
                  <a:t>nur</a:t>
                </a:r>
                <a:r>
                  <a:rPr lang="en-GB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GB" sz="1600" b="0" dirty="0"/>
                  <a:t>)</a:t>
                </a:r>
              </a:p>
              <a:p>
                <a:pPr lvl="1">
                  <a:tabLst>
                    <a:tab pos="2457450" algn="l"/>
                    <a:tab pos="3143250" algn="l"/>
                  </a:tabLst>
                </a:pP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+= </a:t>
                </a:r>
                <a:r>
                  <a:rPr lang="de-CH" sz="1400" i="1" dirty="0" err="1"/>
                  <a:t>value</a:t>
                </a:r>
                <a:r>
                  <a:rPr lang="de-CH" sz="1400" b="1" dirty="0"/>
                  <a:t>  	</a:t>
                </a:r>
                <a:r>
                  <a:rPr lang="de-CH" sz="1400" dirty="0"/>
                  <a:t>für   	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= 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+ </a:t>
                </a:r>
                <a:r>
                  <a:rPr lang="de-CH" sz="1400" i="1" dirty="0" err="1"/>
                  <a:t>value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;</a:t>
                </a:r>
              </a:p>
              <a:p>
                <a:pPr lvl="1">
                  <a:tabLst>
                    <a:tab pos="2457450" algn="l"/>
                    <a:tab pos="3143250" algn="l"/>
                  </a:tabLst>
                </a:pP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-= </a:t>
                </a:r>
                <a:r>
                  <a:rPr lang="de-CH" sz="1400" i="1" dirty="0" err="1"/>
                  <a:t>value</a:t>
                </a:r>
                <a:r>
                  <a:rPr lang="de-CH" sz="1400" b="1" dirty="0"/>
                  <a:t>  	</a:t>
                </a:r>
                <a:r>
                  <a:rPr lang="de-CH" sz="1400" dirty="0"/>
                  <a:t>für   	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= 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- </a:t>
                </a:r>
                <a:r>
                  <a:rPr lang="de-CH" sz="1400" i="1" dirty="0" err="1"/>
                  <a:t>value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;</a:t>
                </a:r>
              </a:p>
              <a:p>
                <a:pPr lvl="1">
                  <a:tabLst>
                    <a:tab pos="2457450" algn="l"/>
                    <a:tab pos="3143250" algn="l"/>
                  </a:tabLst>
                </a:pP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*= </a:t>
                </a:r>
                <a:r>
                  <a:rPr lang="de-CH" sz="1400" i="1" dirty="0" err="1"/>
                  <a:t>value</a:t>
                </a:r>
                <a:r>
                  <a:rPr lang="de-CH" sz="1400" i="1" dirty="0"/>
                  <a:t>  </a:t>
                </a:r>
                <a:r>
                  <a:rPr lang="de-CH" sz="1400" b="1" i="1" dirty="0"/>
                  <a:t>	</a:t>
                </a:r>
                <a:r>
                  <a:rPr lang="de-CH" sz="1400" dirty="0"/>
                  <a:t>für   	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= 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* </a:t>
                </a:r>
                <a:r>
                  <a:rPr lang="de-CH" sz="1400" i="1" dirty="0" err="1"/>
                  <a:t>value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;</a:t>
                </a:r>
              </a:p>
              <a:p>
                <a:pPr lvl="1">
                  <a:tabLst>
                    <a:tab pos="2457450" algn="l"/>
                    <a:tab pos="3143250" algn="l"/>
                  </a:tabLst>
                </a:pP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/= </a:t>
                </a:r>
                <a:r>
                  <a:rPr lang="de-CH" sz="1400" i="1" dirty="0" err="1"/>
                  <a:t>value</a:t>
                </a:r>
                <a:r>
                  <a:rPr lang="de-CH" sz="1400" i="1" dirty="0"/>
                  <a:t>  </a:t>
                </a:r>
                <a:r>
                  <a:rPr lang="de-CH" sz="1400" b="1" i="1" dirty="0"/>
                  <a:t>	</a:t>
                </a:r>
                <a:r>
                  <a:rPr lang="de-CH" sz="1400" dirty="0"/>
                  <a:t>für   	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= 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/ </a:t>
                </a:r>
                <a:r>
                  <a:rPr lang="de-CH" sz="1400" i="1" dirty="0" err="1"/>
                  <a:t>value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;</a:t>
                </a:r>
              </a:p>
              <a:p>
                <a:pPr lvl="1">
                  <a:tabLst>
                    <a:tab pos="2457450" algn="l"/>
                    <a:tab pos="3143250" algn="l"/>
                  </a:tabLst>
                </a:pP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%= </a:t>
                </a:r>
                <a:r>
                  <a:rPr lang="de-CH" sz="1400" i="1" dirty="0" err="1"/>
                  <a:t>value</a:t>
                </a:r>
                <a:r>
                  <a:rPr lang="de-CH" sz="1400" i="1" dirty="0"/>
                  <a:t>  </a:t>
                </a:r>
                <a:r>
                  <a:rPr lang="de-CH" sz="1400" b="1" i="1" dirty="0"/>
                  <a:t>	</a:t>
                </a:r>
                <a:r>
                  <a:rPr lang="de-CH" sz="1400" dirty="0"/>
                  <a:t>für  	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= </a:t>
                </a:r>
                <a:r>
                  <a:rPr lang="de-CH" sz="1400" i="1" dirty="0"/>
                  <a:t>variable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 % </a:t>
                </a:r>
                <a:r>
                  <a:rPr lang="de-CH" sz="1400" i="1" dirty="0" err="1"/>
                  <a:t>value</a:t>
                </a:r>
                <a:r>
                  <a:rPr lang="en-US" altLang="en-US" sz="1400" dirty="0">
                    <a:latin typeface="Ubuntu Mono" panose="020B0509030602030204" pitchFamily="49" charset="0"/>
                  </a:rPr>
                  <a:t>;</a:t>
                </a:r>
                <a:endParaRPr lang="en-GB" sz="1200" b="0" dirty="0"/>
              </a:p>
              <a:p>
                <a:pPr marL="0" indent="0">
                  <a:buNone/>
                </a:pPr>
                <a:endParaRPr lang="en-CH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5D6B0-5002-CCF6-0630-34D0D6414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616" y="1131590"/>
                <a:ext cx="8435280" cy="4011910"/>
              </a:xfrm>
              <a:blipFill>
                <a:blip r:embed="rId2"/>
                <a:stretch>
                  <a:fillRect l="-506" t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7604585B-FD13-6BBB-38BC-AE2558D4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Kurzformen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EC88260-9C1E-75AC-18C7-80E1424F6988}"/>
              </a:ext>
            </a:extLst>
          </p:cNvPr>
          <p:cNvSpPr/>
          <p:nvPr/>
        </p:nvSpPr>
        <p:spPr>
          <a:xfrm>
            <a:off x="6557218" y="1779662"/>
            <a:ext cx="1440160" cy="957673"/>
          </a:xfrm>
          <a:prstGeom prst="wedgeRoundRectCallout">
            <a:avLst>
              <a:gd name="adj1" fmla="val -94443"/>
              <a:gd name="adj2" fmla="val 69014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1"/>
                </a:solidFill>
              </a:rPr>
              <a:t>Achtung: </a:t>
            </a:r>
          </a:p>
          <a:p>
            <a:pPr algn="ctr"/>
            <a:r>
              <a:rPr lang="de-CH" sz="2000" dirty="0">
                <a:solidFill>
                  <a:schemeClr val="tx1"/>
                </a:solidFill>
                <a:latin typeface="Ubuntu Mono" panose="020B0509030602030204" pitchFamily="49" charset="0"/>
              </a:rPr>
              <a:t>x += 3</a:t>
            </a:r>
          </a:p>
          <a:p>
            <a:pPr algn="ctr"/>
            <a:r>
              <a:rPr lang="de-CH" sz="2000" dirty="0">
                <a:solidFill>
                  <a:schemeClr val="tx1"/>
                </a:solidFill>
                <a:latin typeface="Ubuntu Mono" panose="020B0509030602030204" pitchFamily="49" charset="0"/>
              </a:rPr>
              <a:t>x =+ 3 </a:t>
            </a:r>
          </a:p>
        </p:txBody>
      </p:sp>
    </p:spTree>
    <p:extLst>
      <p:ext uri="{BB962C8B-B14F-4D97-AF65-F5344CB8AC3E}">
        <p14:creationId xmlns:p14="http://schemas.microsoft.com/office/powerpoint/2010/main" val="6623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7DB8-C4E3-491F-DDE0-43CEF6F5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Recap: Evaluation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00ACF-D79D-24E9-9B67-8D80ECF1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27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982E4-1FEE-298E-6301-A0B055A0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8" y="1131590"/>
            <a:ext cx="840675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3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JUnit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75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JUnit Tests: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Junit Test </a:t>
            </a:r>
            <a:r>
              <a:rPr lang="en-GB" dirty="0" err="1"/>
              <a:t>erlauben</a:t>
            </a:r>
            <a:r>
              <a:rPr lang="en-GB" dirty="0"/>
              <a:t> es Code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testen</a:t>
            </a:r>
            <a:r>
              <a:rPr lang="en-GB" dirty="0"/>
              <a:t>.</a:t>
            </a:r>
          </a:p>
          <a:p>
            <a:r>
              <a:rPr lang="en-GB" dirty="0" err="1"/>
              <a:t>Jetzt</a:t>
            </a:r>
            <a:r>
              <a:rPr lang="en-GB" dirty="0"/>
              <a:t>: Tests </a:t>
            </a:r>
            <a:r>
              <a:rPr lang="en-GB" dirty="0" err="1"/>
              <a:t>benutzen</a:t>
            </a:r>
            <a:r>
              <a:rPr lang="en-GB" dirty="0"/>
              <a:t> </a:t>
            </a:r>
          </a:p>
          <a:p>
            <a:r>
              <a:rPr lang="en-GB" dirty="0" err="1"/>
              <a:t>Später</a:t>
            </a:r>
            <a:r>
              <a:rPr lang="en-GB" dirty="0"/>
              <a:t>: Tests </a:t>
            </a:r>
            <a:r>
              <a:rPr lang="en-GB" dirty="0" err="1"/>
              <a:t>selbst</a:t>
            </a:r>
            <a:r>
              <a:rPr lang="en-GB" dirty="0"/>
              <a:t> </a:t>
            </a:r>
            <a:r>
              <a:rPr lang="en-GB" dirty="0" err="1"/>
              <a:t>schreiben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006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39D0-3A7B-8F8E-437A-DFFA718A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Git Probleme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E392D-09EE-B532-EE9A-E8EA0FFFE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Keine lokalen Änderungen: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</a:p>
          <a:p>
            <a:r>
              <a:rPr lang="en-CH" dirty="0"/>
              <a:t>Lokale Änderungen, aber keine Commits im lokalen Repository (ahead of remote repository):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git stash </a:t>
            </a:r>
            <a:r>
              <a:rPr lang="en-CH" dirty="0"/>
              <a:t>&gt;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en-CH" dirty="0"/>
              <a:t> &gt;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git stash pop</a:t>
            </a:r>
            <a:r>
              <a:rPr lang="en-CH" dirty="0"/>
              <a:t>  (oder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git pull --rebase</a:t>
            </a:r>
            <a:r>
              <a:rPr lang="en-CH" dirty="0"/>
              <a:t>)</a:t>
            </a:r>
          </a:p>
          <a:p>
            <a:r>
              <a:rPr lang="en-CH" dirty="0"/>
              <a:t>Commits im lokalen Repository: </a:t>
            </a: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git pull --rebase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E9B36-9002-3A37-E097-571C82F3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58131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JUnit Tests: Eclipse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Junit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gefunden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?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460A46-58B9-1250-8F03-40AAA7783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70" y="1688331"/>
            <a:ext cx="5713260" cy="302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2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JUnit Tests: Eclipse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JUnit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gefunden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JUnit library muss </a:t>
            </a:r>
            <a:r>
              <a:rPr lang="en-GB" dirty="0" err="1"/>
              <a:t>importiert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!  </a:t>
            </a:r>
          </a:p>
          <a:p>
            <a:endParaRPr lang="en-GB" dirty="0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323E893-6CAB-AEA7-8D2C-834ED6303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9662"/>
            <a:ext cx="3600953" cy="102884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6BA474B-1938-E03E-FD96-4F6220752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63813"/>
            <a:ext cx="3238952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0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JUnit Tests: JUnit Importieren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970784" cy="3394472"/>
          </a:xfrm>
        </p:spPr>
        <p:txBody>
          <a:bodyPr>
            <a:normAutofit/>
          </a:bodyPr>
          <a:lstStyle/>
          <a:p>
            <a:r>
              <a:rPr lang="en-GB" dirty="0" err="1"/>
              <a:t>Rechtklick</a:t>
            </a:r>
            <a:r>
              <a:rPr lang="en-GB" dirty="0"/>
              <a:t> auf Project Folder, </a:t>
            </a:r>
            <a:r>
              <a:rPr lang="en-GB" dirty="0" err="1"/>
              <a:t>z.B.</a:t>
            </a:r>
            <a:r>
              <a:rPr lang="en-GB" dirty="0"/>
              <a:t> u03.</a:t>
            </a:r>
          </a:p>
          <a:p>
            <a:r>
              <a:rPr lang="en-GB" dirty="0"/>
              <a:t>Build Path -&gt;  Add   Libraries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F80B3D-52D8-BD5F-618F-559B0AF51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70" y="852908"/>
            <a:ext cx="4680520" cy="42625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47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JUnit Tests: JUnit Importieren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970784" cy="3394472"/>
          </a:xfrm>
        </p:spPr>
        <p:txBody>
          <a:bodyPr>
            <a:normAutofit/>
          </a:bodyPr>
          <a:lstStyle/>
          <a:p>
            <a:r>
              <a:rPr lang="en-GB" dirty="0" err="1"/>
              <a:t>Rechtklick</a:t>
            </a:r>
            <a:r>
              <a:rPr lang="en-GB" dirty="0"/>
              <a:t> auf Project Folder, </a:t>
            </a:r>
            <a:r>
              <a:rPr lang="en-GB" dirty="0" err="1"/>
              <a:t>z.B.</a:t>
            </a:r>
            <a:r>
              <a:rPr lang="en-GB" dirty="0"/>
              <a:t> u03.</a:t>
            </a:r>
          </a:p>
          <a:p>
            <a:r>
              <a:rPr lang="en-GB" dirty="0"/>
              <a:t>Build Path -&gt;  Add   Libraries</a:t>
            </a:r>
          </a:p>
          <a:p>
            <a:r>
              <a:rPr lang="en-GB" dirty="0"/>
              <a:t>Add Library: JUnit + next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0369B7-91D3-D7BC-554F-F715E374A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006896"/>
            <a:ext cx="4320480" cy="402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49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JUnit Tests: JUnit Importieren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970784" cy="3394472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Rechtklick</a:t>
            </a:r>
            <a:r>
              <a:rPr lang="en-GB" dirty="0"/>
              <a:t> auf Project Folder, </a:t>
            </a:r>
            <a:r>
              <a:rPr lang="en-GB" dirty="0" err="1"/>
              <a:t>z.B.</a:t>
            </a:r>
            <a:r>
              <a:rPr lang="en-GB" dirty="0"/>
              <a:t> u03.</a:t>
            </a:r>
          </a:p>
          <a:p>
            <a:r>
              <a:rPr lang="en-GB" dirty="0"/>
              <a:t>Build Path -&gt;  Add   Libraries</a:t>
            </a:r>
          </a:p>
          <a:p>
            <a:r>
              <a:rPr lang="en-GB" dirty="0"/>
              <a:t>Add Library: Junit und next </a:t>
            </a:r>
            <a:r>
              <a:rPr lang="en-GB" dirty="0" err="1"/>
              <a:t>clicken</a:t>
            </a:r>
            <a:r>
              <a:rPr lang="en-GB" dirty="0"/>
              <a:t>.</a:t>
            </a:r>
          </a:p>
          <a:p>
            <a:r>
              <a:rPr lang="en-GB" dirty="0"/>
              <a:t>JUnit 5 </a:t>
            </a:r>
            <a:r>
              <a:rPr lang="en-GB" dirty="0" err="1"/>
              <a:t>wählen</a:t>
            </a:r>
            <a:r>
              <a:rPr lang="en-GB" dirty="0"/>
              <a:t> und finish </a:t>
            </a:r>
            <a:r>
              <a:rPr lang="en-GB" dirty="0" err="1"/>
              <a:t>clicken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204D4F-1F17-EBC9-4CBE-53BAF10D4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67" y="1017110"/>
            <a:ext cx="4071847" cy="379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2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Methoden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517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Tut dies am </a:t>
            </a:r>
            <a:r>
              <a:rPr lang="en-GB" dirty="0" err="1"/>
              <a:t>besten</a:t>
            </a:r>
            <a:r>
              <a:rPr lang="en-GB" dirty="0"/>
              <a:t> </a:t>
            </a:r>
            <a:r>
              <a:rPr lang="en-GB" dirty="0" err="1"/>
              <a:t>Vorprogrammieren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582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>
            <a:spLocks noGrp="1"/>
          </p:cNvSpPr>
          <p:nvPr>
            <p:ph type="title"/>
          </p:nvPr>
        </p:nvSpPr>
        <p:spPr>
          <a:xfrm>
            <a:off x="553400" y="435228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 err="1"/>
              <a:t>Methoden</a:t>
            </a:r>
            <a:r>
              <a:rPr lang="en-GB" dirty="0"/>
              <a:t>: </a:t>
            </a:r>
            <a:r>
              <a:rPr lang="en-GB" dirty="0" err="1"/>
              <a:t>Folgen</a:t>
            </a:r>
            <a:r>
              <a:rPr lang="en-GB" dirty="0"/>
              <a:t> und </a:t>
            </a:r>
            <a:r>
              <a:rPr lang="en-GB" dirty="0" err="1"/>
              <a:t>Reihen</a:t>
            </a:r>
            <a:endParaRPr dirty="0"/>
          </a:p>
        </p:txBody>
      </p:sp>
      <p:pic>
        <p:nvPicPr>
          <p:cNvPr id="326" name="Google Shape;326;p46"/>
          <p:cNvPicPr preferRelativeResize="0"/>
          <p:nvPr/>
        </p:nvPicPr>
        <p:blipFill rotWithShape="1">
          <a:blip r:embed="rId3">
            <a:alphaModFix/>
          </a:blip>
          <a:srcRect l="6117" t="13063" r="9150" b="60135"/>
          <a:stretch/>
        </p:blipFill>
        <p:spPr>
          <a:xfrm>
            <a:off x="553400" y="1635646"/>
            <a:ext cx="8037199" cy="1597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51E4A18-FBF0-9F24-BE3D-6EE23430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623400" y="46462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 err="1"/>
              <a:t>Potenzieren</a:t>
            </a:r>
            <a:endParaRPr dirty="0"/>
          </a:p>
        </p:txBody>
      </p:sp>
      <p:sp>
        <p:nvSpPr>
          <p:cNvPr id="333" name="Google Shape;333;p47"/>
          <p:cNvSpPr txBox="1"/>
          <p:nvPr/>
        </p:nvSpPr>
        <p:spPr>
          <a:xfrm>
            <a:off x="1589588" y="1419622"/>
            <a:ext cx="5964824" cy="3163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GB" sz="12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main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2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k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Scanner console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Scanner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GB" sz="1200" dirty="0" err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GB" sz="1200" dirty="0" err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 err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Geben</a:t>
            </a:r>
            <a:r>
              <a:rPr lang="en-GB" sz="1200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 Sie </a:t>
            </a:r>
            <a:r>
              <a:rPr lang="en-GB" sz="1200" dirty="0" err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Zahl</a:t>
            </a:r>
            <a:r>
              <a:rPr lang="en-GB" sz="1200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 1 und 2 </a:t>
            </a:r>
            <a:r>
              <a:rPr lang="en-GB" sz="1200" dirty="0" err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ein</a:t>
            </a:r>
            <a:r>
              <a:rPr lang="en-GB" sz="1200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 dirty="0" err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nextInt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k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 dirty="0" err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nextInt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2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pot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2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k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pot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pot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GB" sz="1200" dirty="0" err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GB" sz="1200" dirty="0" err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hoch</a:t>
            </a:r>
            <a:r>
              <a:rPr lang="en-GB" sz="1200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k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20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pot</a:t>
            </a:r>
            <a:r>
              <a:rPr lang="en-GB" sz="1200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0089289-4F95-F2D3-32A3-E8135099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A267-BE9B-9580-9F4E-86239B98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Es geht besser…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AC2F-E958-1840-3094-0571394D4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82" y="4371950"/>
            <a:ext cx="8229600" cy="3394472"/>
          </a:xfrm>
        </p:spPr>
        <p:txBody>
          <a:bodyPr/>
          <a:lstStyle/>
          <a:p>
            <a:r>
              <a:rPr lang="en-GB" dirty="0"/>
              <a:t>O(log(k))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91592-5E25-AB61-E9E5-DF159FD7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39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F062E-D272-7A61-FB35-2F24075C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82" y="1078842"/>
            <a:ext cx="5511370" cy="32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4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32BB-6A9F-1DCA-7E3A-4EF83DCB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Inhalt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D032-DF51-871D-3132-3D4DAB3E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737370"/>
          </a:xfrm>
        </p:spPr>
        <p:txBody>
          <a:bodyPr>
            <a:normAutofit fontScale="85000" lnSpcReduction="20000"/>
          </a:bodyPr>
          <a:lstStyle/>
          <a:p>
            <a:r>
              <a:rPr lang="en-CH" dirty="0"/>
              <a:t>Berechnungen in Java</a:t>
            </a:r>
          </a:p>
          <a:p>
            <a:r>
              <a:rPr lang="en-CH" dirty="0"/>
              <a:t>Types</a:t>
            </a:r>
          </a:p>
          <a:p>
            <a:r>
              <a:rPr lang="en-CH" dirty="0"/>
              <a:t>Schleifen</a:t>
            </a:r>
          </a:p>
          <a:p>
            <a:r>
              <a:rPr lang="en-CH" dirty="0"/>
              <a:t>Inkrement und Dekrement</a:t>
            </a:r>
          </a:p>
          <a:p>
            <a:r>
              <a:rPr lang="en-CH" dirty="0"/>
              <a:t>J</a:t>
            </a:r>
            <a:r>
              <a:rPr lang="en-GB" dirty="0"/>
              <a:t>u</a:t>
            </a:r>
            <a:r>
              <a:rPr lang="en-CH" dirty="0"/>
              <a:t>nit</a:t>
            </a:r>
          </a:p>
          <a:p>
            <a:r>
              <a:rPr lang="en-CH" dirty="0"/>
              <a:t>Methoden</a:t>
            </a:r>
          </a:p>
          <a:p>
            <a:r>
              <a:rPr lang="en-CH" dirty="0"/>
              <a:t>Strings</a:t>
            </a:r>
          </a:p>
          <a:p>
            <a:r>
              <a:rPr lang="en-CH" dirty="0"/>
              <a:t>Nachbesprechung / Vorbesprechung</a:t>
            </a:r>
          </a:p>
          <a:p>
            <a:r>
              <a:rPr lang="en-CH" dirty="0"/>
              <a:t>Kahoot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5B6BE-900D-2B11-02A6-1F36A95D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85809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Strings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754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5215-44E1-FCF7-3B14-33C21333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Strings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5E1-7F7F-48B7-B27E-C5A7C1B4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>
            <a:normAutofit/>
          </a:bodyPr>
          <a:lstStyle/>
          <a:p>
            <a:r>
              <a:rPr lang="en-CH" dirty="0"/>
              <a:t>Strings sind Objekte</a:t>
            </a:r>
          </a:p>
          <a:p>
            <a:r>
              <a:rPr lang="en-GB" dirty="0" err="1"/>
              <a:t>Standardbibliothek</a:t>
            </a:r>
            <a:r>
              <a:rPr lang="en-GB" dirty="0"/>
              <a:t> </a:t>
            </a:r>
            <a:r>
              <a:rPr lang="en-GB" dirty="0" err="1"/>
              <a:t>enthält</a:t>
            </a:r>
            <a:r>
              <a:rPr lang="en-GB" dirty="0"/>
              <a:t> </a:t>
            </a:r>
            <a:r>
              <a:rPr lang="en-GB" dirty="0" err="1"/>
              <a:t>viel</a:t>
            </a:r>
            <a:r>
              <a:rPr lang="en-GB" dirty="0"/>
              <a:t> </a:t>
            </a:r>
            <a:r>
              <a:rPr lang="en-GB" dirty="0" err="1"/>
              <a:t>Funktionalität</a:t>
            </a:r>
            <a:r>
              <a:rPr lang="en-GB" dirty="0"/>
              <a:t> für Strings</a:t>
            </a:r>
            <a:endParaRPr lang="en-CH" dirty="0"/>
          </a:p>
          <a:p>
            <a:r>
              <a:rPr lang="en-CH" dirty="0"/>
              <a:t>Strings sind unveränderbar (“immutable”)</a:t>
            </a:r>
          </a:p>
          <a:p>
            <a:r>
              <a:rPr lang="en-GB" dirty="0"/>
              <a:t>J</a:t>
            </a:r>
            <a:r>
              <a:rPr lang="en-CH" dirty="0"/>
              <a:t>ava verwendet UTF-16 Character Encoding</a:t>
            </a:r>
          </a:p>
          <a:p>
            <a:r>
              <a:rPr lang="en-CH" dirty="0"/>
              <a:t>2 Bytes für </a:t>
            </a:r>
            <a:r>
              <a:rPr lang="en-GB" dirty="0"/>
              <a:t>Basic Multilingual Plane</a:t>
            </a:r>
            <a:r>
              <a:rPr lang="en-CH" dirty="0"/>
              <a:t> Codepoint</a:t>
            </a:r>
          </a:p>
          <a:p>
            <a:r>
              <a:rPr lang="en-CH" dirty="0"/>
              <a:t>4 Bytes für alle anderen Planes (alle Unicode Codepoints)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www.coderstool.com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unicode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-text-converter</a:t>
            </a:r>
          </a:p>
          <a:p>
            <a:pPr marL="0" indent="0">
              <a:buNone/>
            </a:pP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en.wikipedia.org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/wiki/Plane_%28Unicode%29#Basic_Multilingual_Plane</a:t>
            </a:r>
            <a:endParaRPr lang="en-CH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32359-D026-34F9-08D8-85C7D015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41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6793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2A15-202A-416A-A43B-AE7392CD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Strings Internal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1AF60-B715-C6D9-D11B-C490E272F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Literal String sind immer identisch</a:t>
            </a:r>
          </a:p>
          <a:p>
            <a:r>
              <a:rPr lang="en-CH" dirty="0"/>
              <a:t>Strings werden in String Constant Pool gespeichert</a:t>
            </a:r>
          </a:p>
          <a:p>
            <a:r>
              <a:rPr lang="en-CH" dirty="0"/>
              <a:t>Konstante String Expressions werden im Constant Pool gespeichert</a:t>
            </a:r>
          </a:p>
          <a:p>
            <a:r>
              <a:rPr lang="en-CH" dirty="0"/>
              <a:t>Sequenz von Chars (eigentlich von Bytes)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7542-5009-B70F-1CDA-16430B90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42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8EBB3-5476-A777-A41E-100B58ED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55207"/>
            <a:ext cx="7772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2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4B0D-4C05-E546-D29E-57D42AA0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</a:t>
            </a:r>
            <a:r>
              <a:rPr lang="en-US" dirty="0" err="1"/>
              <a:t>Methoden</a:t>
            </a:r>
            <a:r>
              <a:rPr lang="en-US" dirty="0"/>
              <a:t>, die String </a:t>
            </a:r>
            <a:r>
              <a:rPr lang="en-US" dirty="0" err="1"/>
              <a:t>liefern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18684-466D-4B66-D91D-68E553CC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8" name="Group 4">
            <a:extLst>
              <a:ext uri="{FF2B5EF4-FFF2-40B4-BE49-F238E27FC236}">
                <a16:creationId xmlns:a16="http://schemas.microsoft.com/office/drawing/2014/main" id="{B9538004-2950-B2AB-B9E2-DCA52FF855A7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1132928"/>
          <a:ext cx="7717838" cy="3529076"/>
        </p:xfrm>
        <a:graphic>
          <a:graphicData uri="http://schemas.openxmlformats.org/drawingml/2006/table">
            <a:tbl>
              <a:tblPr/>
              <a:tblGrid>
                <a:gridCol w="2429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Name der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Methode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Beschreibung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der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Methode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7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substring(i1, i2)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substring(i1)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Ein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neuer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String: 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Der Substring von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i1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inklusive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) bis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i2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(</a:t>
                      </a:r>
                      <a:r>
                        <a:rPr kumimoji="0" lang="en-US" altLang="en-US" sz="18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exklusive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falls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kein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i2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übergeben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wird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: bis Ende des Strings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toLowerCase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Ein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neuer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String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mit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nur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Kleinbuchstaben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9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toUpperCase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Ein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neuer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String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mit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nur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Grossbuchstaben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0" u="none" strike="noStrike" dirty="0"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stripLeading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88900" marR="38100" marT="101600" marB="38100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Ein </a:t>
                      </a:r>
                      <a:r>
                        <a:rPr lang="en-GB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neuer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String </a:t>
                      </a:r>
                      <a:r>
                        <a:rPr lang="en-GB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ohne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Leerzeichen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am </a:t>
                      </a:r>
                      <a:r>
                        <a:rPr lang="en-GB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Anfang</a:t>
                      </a:r>
                      <a:endParaRPr lang="en-GB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336889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0" u="none" strike="noStrike" dirty="0"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stripTrailing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127000" marR="121920" marT="101600" marB="38100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Ein </a:t>
                      </a:r>
                      <a:r>
                        <a:rPr lang="en-GB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neuer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String </a:t>
                      </a:r>
                      <a:r>
                        <a:rPr lang="en-GB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ohne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Leerzeichen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am Ende</a:t>
                      </a:r>
                    </a:p>
                  </a:txBody>
                  <a:tcPr marL="127000" marR="121920" marT="1016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803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617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4B0D-4C05-E546-D29E-57D42AA0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Substrings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18684-466D-4B66-D91D-68E553CC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F0E3BD49-C447-8FA7-CD31-8A601419F89C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2831306"/>
          <a:ext cx="6535742" cy="838200"/>
        </p:xfrm>
        <a:graphic>
          <a:graphicData uri="http://schemas.openxmlformats.org/drawingml/2006/table">
            <a:tbl>
              <a:tblPr/>
              <a:tblGrid>
                <a:gridCol w="1255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985">
                  <a:extLst>
                    <a:ext uri="{9D8B030D-6E8A-4147-A177-3AD203B41FA5}">
                      <a16:colId xmlns:a16="http://schemas.microsoft.com/office/drawing/2014/main" val="2076847294"/>
                    </a:ext>
                  </a:extLst>
                </a:gridCol>
                <a:gridCol w="585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6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6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lang="en-US" sz="2000" b="0" dirty="0">
                          <a:latin typeface="Ubuntu Mono" panose="020B0509030602030204" pitchFamily="49" charset="0"/>
                        </a:rPr>
                        <a:t>name:</a:t>
                      </a:r>
                      <a:endParaRPr kumimoji="0" lang="en-US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877631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D8A420-644D-4B7C-2713-FF2749FF8275}"/>
              </a:ext>
            </a:extLst>
          </p:cNvPr>
          <p:cNvSpPr txBox="1">
            <a:spLocks/>
          </p:cNvSpPr>
          <p:nvPr/>
        </p:nvSpPr>
        <p:spPr>
          <a:xfrm>
            <a:off x="539552" y="1063229"/>
            <a:ext cx="7200800" cy="1628872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nn-NO" sz="1800" b="0" dirty="0">
                <a:solidFill>
                  <a:srgbClr val="75000A"/>
                </a:solidFill>
                <a:latin typeface="Ubuntu Mono" panose="020B0509030602030204" pitchFamily="49" charset="0"/>
              </a:rPr>
              <a:t>String</a:t>
            </a:r>
            <a:r>
              <a:rPr lang="en-US" sz="1800" b="0" dirty="0">
                <a:latin typeface="Ubuntu Mono" panose="020B0509030602030204" pitchFamily="49" charset="0"/>
              </a:rPr>
              <a:t> name = </a:t>
            </a:r>
            <a:r>
              <a:rPr lang="en-US" sz="1800" b="0" dirty="0">
                <a:solidFill>
                  <a:srgbClr val="006C57"/>
                </a:solidFill>
                <a:latin typeface="Ubuntu Mono" panose="020B0509030602030204" pitchFamily="49" charset="0"/>
              </a:rPr>
              <a:t>"Bob Dylan"</a:t>
            </a:r>
            <a:r>
              <a:rPr lang="nn-NO" sz="1800" b="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spcBef>
                <a:spcPts val="100"/>
              </a:spcBef>
              <a:spcAft>
                <a:spcPts val="100"/>
              </a:spcAft>
              <a:buFont typeface="Wingdings" pitchFamily="2" charset="2"/>
              <a:buNone/>
            </a:pPr>
            <a:r>
              <a:rPr lang="en-US" sz="1800" b="0" dirty="0">
                <a:solidFill>
                  <a:srgbClr val="75000A"/>
                </a:solidFill>
                <a:latin typeface="Ubuntu Mono" panose="020B0509030602030204" pitchFamily="49" charset="0"/>
              </a:rPr>
              <a:t>String </a:t>
            </a:r>
            <a:r>
              <a:rPr lang="en-US" sz="1800" b="0" dirty="0" err="1">
                <a:latin typeface="Ubuntu Mono" panose="020B0509030602030204" pitchFamily="49" charset="0"/>
              </a:rPr>
              <a:t>firstName</a:t>
            </a:r>
            <a:r>
              <a:rPr lang="en-US" sz="1800" b="0" dirty="0">
                <a:latin typeface="Ubuntu Mono" panose="020B0509030602030204" pitchFamily="49" charset="0"/>
              </a:rPr>
              <a:t> = </a:t>
            </a:r>
            <a:r>
              <a:rPr lang="en-US" sz="1800" b="0" dirty="0" err="1">
                <a:latin typeface="Ubuntu Mono" panose="020B0509030602030204" pitchFamily="49" charset="0"/>
              </a:rPr>
              <a:t>name.substring</a:t>
            </a:r>
            <a:r>
              <a:rPr lang="en-US" sz="1800" b="0" dirty="0">
                <a:latin typeface="Ubuntu Mono" panose="020B0509030602030204" pitchFamily="49" charset="0"/>
              </a:rPr>
              <a:t>(0, 3); </a:t>
            </a:r>
            <a:r>
              <a:rPr lang="de-CH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// 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"Bob"</a:t>
            </a:r>
            <a:endParaRPr lang="en-US" sz="1800" b="0" dirty="0">
              <a:latin typeface="Ubuntu Mono" panose="020B0509030602030204" pitchFamily="49" charset="0"/>
            </a:endParaRPr>
          </a:p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0" dirty="0">
                <a:solidFill>
                  <a:srgbClr val="75000A"/>
                </a:solidFill>
                <a:latin typeface="Ubuntu Mono" panose="020B0509030602030204" pitchFamily="49" charset="0"/>
              </a:rPr>
              <a:t>String </a:t>
            </a:r>
            <a:r>
              <a:rPr lang="en-US" sz="1800" b="0" dirty="0" err="1">
                <a:latin typeface="Ubuntu Mono" panose="020B0509030602030204" pitchFamily="49" charset="0"/>
              </a:rPr>
              <a:t>lastName</a:t>
            </a:r>
            <a:r>
              <a:rPr lang="en-US" sz="1800" b="0" dirty="0">
                <a:latin typeface="Ubuntu Mono" panose="020B0509030602030204" pitchFamily="49" charset="0"/>
              </a:rPr>
              <a:t> = </a:t>
            </a:r>
            <a:r>
              <a:rPr lang="en-US" sz="1800" b="0" dirty="0" err="1">
                <a:latin typeface="Ubuntu Mono" panose="020B0509030602030204" pitchFamily="49" charset="0"/>
              </a:rPr>
              <a:t>name.substring</a:t>
            </a:r>
            <a:r>
              <a:rPr lang="en-US" sz="1800" b="0" dirty="0">
                <a:latin typeface="Ubuntu Mono" panose="020B0509030602030204" pitchFamily="49" charset="0"/>
              </a:rPr>
              <a:t>(4); </a:t>
            </a:r>
            <a:r>
              <a:rPr lang="de-CH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// 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"Dylan"</a:t>
            </a:r>
            <a:endParaRPr lang="nn-NO" sz="1800" b="0" dirty="0">
              <a:latin typeface="Ubuntu Mono" panose="020B0509030602030204" pitchFamily="49" charset="0"/>
            </a:endParaRPr>
          </a:p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0" dirty="0">
                <a:solidFill>
                  <a:srgbClr val="75000A"/>
                </a:solidFill>
                <a:latin typeface="Ubuntu Mono" panose="020B0509030602030204" pitchFamily="49" charset="0"/>
              </a:rPr>
              <a:t>String </a:t>
            </a:r>
            <a:r>
              <a:rPr lang="en-US" sz="1800" b="0" dirty="0" err="1">
                <a:latin typeface="Ubuntu Mono" panose="020B0509030602030204" pitchFamily="49" charset="0"/>
              </a:rPr>
              <a:t>firstCharacter</a:t>
            </a:r>
            <a:r>
              <a:rPr lang="en-US" sz="1800" b="0" dirty="0">
                <a:latin typeface="Ubuntu Mono" panose="020B0509030602030204" pitchFamily="49" charset="0"/>
              </a:rPr>
              <a:t> = </a:t>
            </a:r>
            <a:r>
              <a:rPr lang="en-US" sz="1800" b="0" dirty="0" err="1">
                <a:latin typeface="Ubuntu Mono" panose="020B0509030602030204" pitchFamily="49" charset="0"/>
              </a:rPr>
              <a:t>name.substring</a:t>
            </a:r>
            <a:r>
              <a:rPr lang="en-US" sz="1800" b="0" dirty="0">
                <a:latin typeface="Ubuntu Mono" panose="020B0509030602030204" pitchFamily="49" charset="0"/>
              </a:rPr>
              <a:t>(0, 1); </a:t>
            </a:r>
            <a:r>
              <a:rPr lang="de-CH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// 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"B"</a:t>
            </a:r>
          </a:p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800" b="0" dirty="0">
                <a:latin typeface="Ubuntu Mono" panose="020B0509030602030204" pitchFamily="49" charset="0"/>
              </a:rPr>
              <a:t>name = </a:t>
            </a:r>
            <a:r>
              <a:rPr lang="en-US" sz="1800" b="0" dirty="0" err="1">
                <a:latin typeface="Ubuntu Mono" panose="020B0509030602030204" pitchFamily="49" charset="0"/>
              </a:rPr>
              <a:t>name.toLowerCase</a:t>
            </a:r>
            <a:r>
              <a:rPr lang="en-US" sz="1800" b="0" dirty="0">
                <a:latin typeface="Ubuntu Mono" panose="020B0509030602030204" pitchFamily="49" charset="0"/>
              </a:rPr>
              <a:t>(); </a:t>
            </a:r>
            <a:r>
              <a:rPr lang="de-CH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// 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"bob </a:t>
            </a:r>
            <a:r>
              <a:rPr lang="en-US" sz="1800" b="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dylan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"</a:t>
            </a:r>
            <a:endParaRPr lang="nn-NO" sz="1800" b="0" dirty="0">
              <a:latin typeface="Ubuntu Mono" panose="020B0509030602030204" pitchFamily="49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20361E1-CB63-9697-5FF4-D6A3721FB6BC}"/>
              </a:ext>
            </a:extLst>
          </p:cNvPr>
          <p:cNvSpPr/>
          <p:nvPr/>
        </p:nvSpPr>
        <p:spPr>
          <a:xfrm>
            <a:off x="4283968" y="724573"/>
            <a:ext cx="1656184" cy="477861"/>
          </a:xfrm>
          <a:prstGeom prst="wedgeRoundRectCallout">
            <a:avLst>
              <a:gd name="adj1" fmla="val -23061"/>
              <a:gd name="adj2" fmla="val 114912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>
                <a:solidFill>
                  <a:schemeClr val="tx1"/>
                </a:solidFill>
              </a:rPr>
              <a:t>Indizes</a:t>
            </a:r>
            <a:r>
              <a:rPr lang="en-GB" sz="2000" dirty="0">
                <a:solidFill>
                  <a:schemeClr val="tx1"/>
                </a:solidFill>
              </a:rPr>
              <a:t> 0, 1, 2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6452D94-412C-A6AB-BD7B-81C7EEE09330}"/>
              </a:ext>
            </a:extLst>
          </p:cNvPr>
          <p:cNvSpPr/>
          <p:nvPr/>
        </p:nvSpPr>
        <p:spPr>
          <a:xfrm>
            <a:off x="6995512" y="1329434"/>
            <a:ext cx="1656184" cy="650248"/>
          </a:xfrm>
          <a:prstGeom prst="wedgeRoundRectCallout">
            <a:avLst>
              <a:gd name="adj1" fmla="val -105879"/>
              <a:gd name="adj2" fmla="val 42026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Von Index 4 bis Ende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100852-5D9A-CBA6-5B12-8E02199A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25924"/>
            <a:ext cx="8229600" cy="16826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 dirty="0"/>
              <a:t>Achtung: </a:t>
            </a:r>
            <a:r>
              <a:rPr lang="en-US" sz="2000" b="0" dirty="0" err="1">
                <a:latin typeface="Ubuntu Mono" panose="020B0509030602030204" pitchFamily="49" charset="0"/>
              </a:rPr>
              <a:t>name.substring</a:t>
            </a:r>
            <a:r>
              <a:rPr lang="en-US" sz="2000" b="0" dirty="0">
                <a:latin typeface="Ubuntu Mono" panose="020B0509030602030204" pitchFamily="49" charset="0"/>
              </a:rPr>
              <a:t>(0, 1) </a:t>
            </a:r>
            <a:r>
              <a:rPr lang="en-US" sz="2000" b="0" dirty="0" err="1"/>
              <a:t>ist</a:t>
            </a:r>
            <a:r>
              <a:rPr lang="en-US" sz="2000" b="0" dirty="0"/>
              <a:t> </a:t>
            </a:r>
            <a:r>
              <a:rPr lang="en-US" sz="2000" b="0" dirty="0" err="1"/>
              <a:t>nicht</a:t>
            </a:r>
            <a:r>
              <a:rPr lang="en-US" sz="2000" b="0" dirty="0"/>
              <a:t> das </a:t>
            </a:r>
            <a:r>
              <a:rPr lang="en-US" sz="2000" b="0" dirty="0" err="1"/>
              <a:t>gleiche</a:t>
            </a:r>
            <a:r>
              <a:rPr lang="en-US" sz="2000" b="0" dirty="0"/>
              <a:t> </a:t>
            </a:r>
            <a:r>
              <a:rPr lang="en-US" sz="2000" b="0" dirty="0" err="1"/>
              <a:t>wie</a:t>
            </a:r>
            <a:r>
              <a:rPr lang="en-US" sz="2000" b="0" dirty="0"/>
              <a:t> </a:t>
            </a:r>
            <a:r>
              <a:rPr lang="en-US" sz="2000" b="0" dirty="0" err="1">
                <a:latin typeface="Ubuntu Mono" panose="020B0509030602030204" pitchFamily="49" charset="0"/>
              </a:rPr>
              <a:t>name.charAt</a:t>
            </a:r>
            <a:r>
              <a:rPr lang="en-US" sz="2000" b="0" dirty="0">
                <a:latin typeface="Ubuntu Mono" panose="020B0509030602030204" pitchFamily="49" charset="0"/>
              </a:rPr>
              <a:t>(0)</a:t>
            </a:r>
            <a:endParaRPr lang="en-US" sz="2000" b="0" dirty="0"/>
          </a:p>
          <a:p>
            <a:pPr lvl="1"/>
            <a:r>
              <a:rPr lang="en-US" sz="1800" b="0" dirty="0" err="1">
                <a:latin typeface="Ubuntu Mono" panose="020B0509030602030204" pitchFamily="49" charset="0"/>
              </a:rPr>
              <a:t>name.substring</a:t>
            </a:r>
            <a:r>
              <a:rPr lang="en-US" sz="1800" b="0" dirty="0">
                <a:latin typeface="Ubuntu Mono" panose="020B0509030602030204" pitchFamily="49" charset="0"/>
              </a:rPr>
              <a:t>(0, 1) </a:t>
            </a:r>
            <a:r>
              <a:rPr lang="en-US" sz="1800" b="0" dirty="0"/>
              <a:t>hat Wert</a:t>
            </a:r>
            <a:r>
              <a:rPr lang="en-US" sz="1800" b="0" dirty="0">
                <a:latin typeface="Ubuntu Mono" panose="020B0509030602030204" pitchFamily="49" charset="0"/>
              </a:rPr>
              <a:t> "B" und </a:t>
            </a:r>
            <a:r>
              <a:rPr lang="en-US" sz="1800" b="0" dirty="0" err="1">
                <a:latin typeface="Ubuntu Mono" panose="020B0509030602030204" pitchFamily="49" charset="0"/>
              </a:rPr>
              <a:t>ist</a:t>
            </a:r>
            <a:r>
              <a:rPr lang="en-US" sz="1800" b="0" dirty="0">
                <a:latin typeface="Ubuntu Mono" panose="020B0509030602030204" pitchFamily="49" charset="0"/>
              </a:rPr>
              <a:t> </a:t>
            </a:r>
            <a:r>
              <a:rPr lang="en-US" sz="1800" b="0" dirty="0" err="1"/>
              <a:t>vom</a:t>
            </a:r>
            <a:r>
              <a:rPr lang="en-US" sz="1800" b="0" dirty="0"/>
              <a:t> </a:t>
            </a:r>
            <a:r>
              <a:rPr lang="en-US" sz="1800" b="0" dirty="0" err="1"/>
              <a:t>Typ</a:t>
            </a:r>
            <a:r>
              <a:rPr lang="en-US" sz="1800" b="0" dirty="0">
                <a:latin typeface="Ubuntu Mono" panose="020B0509030602030204" pitchFamily="49" charset="0"/>
              </a:rPr>
              <a:t> String</a:t>
            </a:r>
            <a:endParaRPr lang="en-US" sz="1800" b="0" dirty="0"/>
          </a:p>
          <a:p>
            <a:pPr lvl="1"/>
            <a:r>
              <a:rPr lang="en-US" sz="1800" b="0" dirty="0" err="1">
                <a:latin typeface="Ubuntu Mono" panose="020B0509030602030204" pitchFamily="49" charset="0"/>
              </a:rPr>
              <a:t>name.charAt</a:t>
            </a:r>
            <a:r>
              <a:rPr lang="en-US" sz="1800" b="0" dirty="0">
                <a:latin typeface="Ubuntu Mono" panose="020B0509030602030204" pitchFamily="49" charset="0"/>
              </a:rPr>
              <a:t>(0) </a:t>
            </a:r>
            <a:r>
              <a:rPr lang="en-US" sz="1800" b="0" dirty="0"/>
              <a:t>hat Wert</a:t>
            </a:r>
            <a:r>
              <a:rPr lang="en-US" sz="1800" b="0" dirty="0">
                <a:latin typeface="Ubuntu Mono" panose="020B0509030602030204" pitchFamily="49" charset="0"/>
              </a:rPr>
              <a:t> 'B' und </a:t>
            </a:r>
            <a:r>
              <a:rPr lang="en-US" sz="1800" b="0" dirty="0" err="1">
                <a:latin typeface="Ubuntu Mono" panose="020B0509030602030204" pitchFamily="49" charset="0"/>
              </a:rPr>
              <a:t>ist</a:t>
            </a:r>
            <a:r>
              <a:rPr lang="en-US" sz="1800" b="0" dirty="0">
                <a:latin typeface="Ubuntu Mono" panose="020B0509030602030204" pitchFamily="49" charset="0"/>
              </a:rPr>
              <a:t> </a:t>
            </a:r>
            <a:r>
              <a:rPr lang="en-US" sz="1800" b="0" dirty="0" err="1"/>
              <a:t>vom</a:t>
            </a:r>
            <a:r>
              <a:rPr lang="en-US" sz="1800" b="0" dirty="0"/>
              <a:t> </a:t>
            </a:r>
            <a:r>
              <a:rPr lang="en-US" sz="1800" b="0" dirty="0" err="1"/>
              <a:t>Typ</a:t>
            </a:r>
            <a:r>
              <a:rPr lang="en-US" sz="1800" b="0" dirty="0">
                <a:latin typeface="Ubuntu Mono" panose="020B0509030602030204" pitchFamily="49" charset="0"/>
              </a:rPr>
              <a:t> char</a:t>
            </a:r>
          </a:p>
          <a:p>
            <a:endParaRPr lang="en-US" sz="2000" b="0" dirty="0">
              <a:latin typeface="Ubuntu Mono" panose="020B0509030602030204" pitchFamily="49" charset="0"/>
            </a:endParaRPr>
          </a:p>
          <a:p>
            <a:endParaRPr lang="en-US" sz="2000" b="0" dirty="0">
              <a:latin typeface="Ubuntu Mono" panose="020B0509030602030204" pitchFamily="49" charset="0"/>
            </a:endParaRPr>
          </a:p>
          <a:p>
            <a:endParaRPr lang="en-US" sz="2000" b="0" dirty="0">
              <a:latin typeface="Ubuntu Mono" panose="020B0509030602030204" pitchFamily="49" charset="0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163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4B0D-4C05-E546-D29E-57D42AA0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</a:t>
            </a:r>
            <a:r>
              <a:rPr lang="en-US" dirty="0" err="1"/>
              <a:t>Methoden</a:t>
            </a:r>
            <a:r>
              <a:rPr lang="en-US" dirty="0"/>
              <a:t>, die </a:t>
            </a:r>
            <a:r>
              <a:rPr lang="en-US" dirty="0">
                <a:latin typeface="Ubuntu Mono" panose="020B0509030602030204" pitchFamily="49" charset="0"/>
              </a:rPr>
              <a:t>int</a:t>
            </a:r>
            <a:r>
              <a:rPr lang="en-US" dirty="0"/>
              <a:t> </a:t>
            </a:r>
            <a:r>
              <a:rPr lang="en-US" dirty="0" err="1"/>
              <a:t>liefern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18684-466D-4B66-D91D-68E553CC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3" name="Group 4">
            <a:extLst>
              <a:ext uri="{FF2B5EF4-FFF2-40B4-BE49-F238E27FC236}">
                <a16:creationId xmlns:a16="http://schemas.microsoft.com/office/drawing/2014/main" id="{E2EA4657-AFA1-8E3C-6789-B5465BBE25BA}"/>
              </a:ext>
            </a:extLst>
          </p:cNvPr>
          <p:cNvGraphicFramePr>
            <a:graphicFrameLocks noGrp="1"/>
          </p:cNvGraphicFramePr>
          <p:nvPr/>
        </p:nvGraphicFramePr>
        <p:xfrm>
          <a:off x="526272" y="1063229"/>
          <a:ext cx="7718136" cy="2499360"/>
        </p:xfrm>
        <a:graphic>
          <a:graphicData uri="http://schemas.openxmlformats.org/drawingml/2006/table">
            <a:tbl>
              <a:tblPr/>
              <a:tblGrid>
                <a:gridCol w="2585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Name der </a:t>
                      </a:r>
                      <a:r>
                        <a:rPr kumimoji="0" lang="en-US" altLang="en-US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Methode</a:t>
                      </a: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Beschreibung</a:t>
                      </a: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der </a:t>
                      </a:r>
                      <a:r>
                        <a:rPr kumimoji="0" lang="en-US" altLang="en-US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Methode</a:t>
                      </a: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length()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Länge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des Strings (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Anzahl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Zeichen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14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lang="en-GB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indexOf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GB" sz="1800" b="0" dirty="0">
                          <a:effectLst/>
                          <a:latin typeface="Ubuntu Mono" panose="020B050903060203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r>
                        <a:rPr lang="en-GB" sz="1800" b="0" dirty="0"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GB" sz="1800" b="0" dirty="0" err="1">
                          <a:effectLst/>
                          <a:latin typeface="Ubuntu Mono" panose="020B050903060203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fromIndex</a:t>
                      </a:r>
                      <a:r>
                        <a:rPr lang="en-GB" sz="1800" b="0" dirty="0"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indexOf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(c,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fromIndex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indexOf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(s)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indexOf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(c)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Index wo String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 s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oder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Zeichen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 c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zum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ersten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 Mal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nach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 Index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fromIndex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im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 String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auftaucht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(-1 falls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nicht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gefunden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);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falls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fromIndex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nicht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übergeben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wird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, von </a:t>
                      </a:r>
                      <a:r>
                        <a:rPr kumimoji="0" lang="en-US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Anfang</a:t>
                      </a: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Times New Roman" charset="0"/>
                          <a:cs typeface="Times New Roman" charset="0"/>
                        </a:rPr>
                        <a:t> des Strings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96AE17-A944-D843-4F95-B69A3EC5D6CF}"/>
              </a:ext>
            </a:extLst>
          </p:cNvPr>
          <p:cNvSpPr txBox="1">
            <a:spLocks/>
          </p:cNvSpPr>
          <p:nvPr/>
        </p:nvSpPr>
        <p:spPr>
          <a:xfrm>
            <a:off x="526272" y="3700393"/>
            <a:ext cx="7718136" cy="1340714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nn-NO" sz="1800" b="0" dirty="0">
                <a:solidFill>
                  <a:srgbClr val="75000A"/>
                </a:solidFill>
                <a:latin typeface="Ubuntu Mono" panose="020B0509030602030204" pitchFamily="49" charset="0"/>
              </a:rPr>
              <a:t>String</a:t>
            </a:r>
            <a:r>
              <a:rPr lang="en-US" sz="1800" b="0" dirty="0">
                <a:latin typeface="Ubuntu Mono" panose="020B0509030602030204" pitchFamily="49" charset="0"/>
              </a:rPr>
              <a:t> s = </a:t>
            </a:r>
            <a:r>
              <a:rPr lang="en-US" sz="1800" b="0" dirty="0">
                <a:solidFill>
                  <a:srgbClr val="006C57"/>
                </a:solidFill>
                <a:latin typeface="Ubuntu Mono" panose="020B0509030602030204" pitchFamily="49" charset="0"/>
              </a:rPr>
              <a:t>"S. Beckett"</a:t>
            </a:r>
            <a:r>
              <a:rPr lang="nn-NO" sz="1800" b="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spcBef>
                <a:spcPts val="100"/>
              </a:spcBef>
              <a:spcAft>
                <a:spcPts val="100"/>
              </a:spcAft>
              <a:buFont typeface="Wingdings" pitchFamily="2" charset="2"/>
              <a:buNone/>
            </a:pPr>
            <a:r>
              <a:rPr lang="nn-NO" sz="1800" b="0" dirty="0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nn-NO" sz="1800" b="0" dirty="0">
                <a:latin typeface="Ubuntu Mono" panose="020B0509030602030204" pitchFamily="49" charset="0"/>
              </a:rPr>
              <a:t> indexBeck = s.indexOf(</a:t>
            </a:r>
            <a:r>
              <a:rPr lang="en-US" sz="1800" b="0" dirty="0">
                <a:solidFill>
                  <a:srgbClr val="006C57"/>
                </a:solidFill>
                <a:latin typeface="Ubuntu Mono" panose="020B0509030602030204" pitchFamily="49" charset="0"/>
              </a:rPr>
              <a:t>"Beck"</a:t>
            </a:r>
            <a:r>
              <a:rPr lang="nn-NO" sz="1800" b="0" dirty="0">
                <a:latin typeface="Ubuntu Mono" panose="020B0509030602030204" pitchFamily="49" charset="0"/>
              </a:rPr>
              <a:t>);         </a:t>
            </a:r>
            <a:r>
              <a:rPr lang="de-CH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// 3</a:t>
            </a:r>
            <a:endParaRPr lang="nn-NO" sz="1800" b="0" dirty="0">
              <a:latin typeface="Ubuntu Mono" panose="020B0509030602030204" pitchFamily="49" charset="0"/>
            </a:endParaRPr>
          </a:p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nn-NO" sz="1800" b="0" dirty="0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nn-NO" sz="1800" b="0" dirty="0">
                <a:latin typeface="Ubuntu Mono" panose="020B0509030602030204" pitchFamily="49" charset="0"/>
              </a:rPr>
              <a:t> eFirstOccurrence = s.indexOf(</a:t>
            </a:r>
            <a:r>
              <a:rPr lang="en-US" sz="1800" b="0" dirty="0">
                <a:solidFill>
                  <a:srgbClr val="006C57"/>
                </a:solidFill>
                <a:latin typeface="Ubuntu Mono" panose="020B0509030602030204" pitchFamily="49" charset="0"/>
              </a:rPr>
              <a:t>'e'</a:t>
            </a:r>
            <a:r>
              <a:rPr lang="nn-NO" sz="1800" b="0" dirty="0">
                <a:latin typeface="Ubuntu Mono" panose="020B0509030602030204" pitchFamily="49" charset="0"/>
              </a:rPr>
              <a:t>);     </a:t>
            </a:r>
            <a:r>
              <a:rPr lang="de-CH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// 4</a:t>
            </a:r>
          </a:p>
          <a:p>
            <a:pPr marL="0" indent="0">
              <a:spcBef>
                <a:spcPts val="100"/>
              </a:spcBef>
              <a:spcAft>
                <a:spcPts val="100"/>
              </a:spcAft>
              <a:buNone/>
            </a:pPr>
            <a:r>
              <a:rPr lang="nn-NO" sz="1800" b="0" dirty="0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nn-NO" sz="1800" b="0" dirty="0">
                <a:latin typeface="Ubuntu Mono" panose="020B0509030602030204" pitchFamily="49" charset="0"/>
              </a:rPr>
              <a:t> eSecondOccurrence = s.indexOf(</a:t>
            </a:r>
            <a:r>
              <a:rPr lang="en-US" sz="1800" b="0" dirty="0">
                <a:solidFill>
                  <a:srgbClr val="006C57"/>
                </a:solidFill>
                <a:latin typeface="Ubuntu Mono" panose="020B0509030602030204" pitchFamily="49" charset="0"/>
              </a:rPr>
              <a:t>'e'</a:t>
            </a:r>
            <a:r>
              <a:rPr lang="nn-NO" sz="1800" b="0" dirty="0">
                <a:latin typeface="Ubuntu Mono" panose="020B0509030602030204" pitchFamily="49" charset="0"/>
              </a:rPr>
              <a:t>, 5); </a:t>
            </a:r>
            <a:r>
              <a:rPr lang="de-CH" sz="1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Ubuntu Mono" panose="020B0509030602030204" pitchFamily="49" charset="0"/>
              </a:rPr>
              <a:t>// 7</a:t>
            </a:r>
          </a:p>
        </p:txBody>
      </p:sp>
    </p:spTree>
    <p:extLst>
      <p:ext uri="{BB962C8B-B14F-4D97-AF65-F5344CB8AC3E}">
        <p14:creationId xmlns:p14="http://schemas.microsoft.com/office/powerpoint/2010/main" val="3750740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4B0D-4C05-E546-D29E-57D42AA0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String-</a:t>
            </a:r>
            <a:r>
              <a:rPr lang="en-US" dirty="0" err="1"/>
              <a:t>Methoden</a:t>
            </a:r>
            <a:r>
              <a:rPr lang="en-US" dirty="0"/>
              <a:t>, die </a:t>
            </a:r>
            <a:r>
              <a:rPr lang="en-US" dirty="0" err="1">
                <a:latin typeface="Ubuntu Mono" panose="020B0509030602030204" pitchFamily="49" charset="0"/>
              </a:rPr>
              <a:t>boolean</a:t>
            </a:r>
            <a:r>
              <a:rPr lang="en-US" dirty="0"/>
              <a:t> </a:t>
            </a:r>
            <a:r>
              <a:rPr lang="en-US" dirty="0" err="1"/>
              <a:t>liefern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18684-466D-4B66-D91D-68E553CC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7F4D9D95-1E60-6CF5-0EB1-991D393479E4}"/>
              </a:ext>
            </a:extLst>
          </p:cNvPr>
          <p:cNvGraphicFramePr>
            <a:graphicFrameLocks noGrp="1"/>
          </p:cNvGraphicFramePr>
          <p:nvPr/>
        </p:nvGraphicFramePr>
        <p:xfrm>
          <a:off x="477888" y="1249396"/>
          <a:ext cx="8208912" cy="2687711"/>
        </p:xfrm>
        <a:graphic>
          <a:graphicData uri="http://schemas.openxmlformats.org/drawingml/2006/table">
            <a:tbl>
              <a:tblPr/>
              <a:tblGrid>
                <a:gridCol w="2508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Name der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Methode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Beschreibung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der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Methode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equals(s2)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ob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und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die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gleichen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Buchstaben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enthalten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equalsIgnoreCase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(s2)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ob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und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die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gleichen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Buchstaben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enthalten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ohne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Berücksichtigung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von Gross- und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Kleinschreibung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83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startsWith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(s2)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ob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mit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den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Buchstaben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von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anfängt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endsWith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(s2)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ob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mit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den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Buchstaben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Times New Roman" charset="0"/>
                        </a:rPr>
                        <a:t> von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endet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contains(s2)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ob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irgendwo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Ubuntu Mono" panose="020B0509030602030204" pitchFamily="49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enthält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F0C709-2A55-AA3A-5263-C3E260F4AAC8}"/>
              </a:ext>
            </a:extLst>
          </p:cNvPr>
          <p:cNvSpPr txBox="1"/>
          <p:nvPr/>
        </p:nvSpPr>
        <p:spPr>
          <a:xfrm>
            <a:off x="5652120" y="12493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charset="0"/>
                <a:cs typeface="Times New Roman" charset="0"/>
              </a:rPr>
              <a:t>bei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charset="0"/>
                <a:cs typeface="Times New Roman" charset="0"/>
              </a:rPr>
              <a:t>Aufruf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altLang="en-US" dirty="0">
                <a:latin typeface="Ubuntu Mono" panose="020B0509030602030204" pitchFamily="49" charset="0"/>
                <a:ea typeface="Times New Roman" charset="0"/>
                <a:cs typeface="Times New Roman" charset="0"/>
              </a:rPr>
              <a:t>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buntu Mono" panose="020B0509030602030204" pitchFamily="49" charset="0"/>
                <a:ea typeface="Times New Roman" charset="0"/>
                <a:cs typeface="Times New Roman" charset="0"/>
              </a:rPr>
              <a:t>1.method(s2)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5D18AC-2662-AE0B-9A5D-7FC54279E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4011910"/>
            <a:ext cx="8229600" cy="16826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 dirty="0" err="1"/>
              <a:t>Hinweis</a:t>
            </a:r>
            <a:r>
              <a:rPr lang="en-US" sz="2000" b="0" dirty="0"/>
              <a:t> </a:t>
            </a:r>
            <a:r>
              <a:rPr lang="en-US" sz="2000" b="0" dirty="0" err="1"/>
              <a:t>zu</a:t>
            </a:r>
            <a:r>
              <a:rPr lang="en-US" sz="2000" b="0" dirty="0"/>
              <a:t> </a:t>
            </a:r>
            <a:r>
              <a:rPr lang="en-US" sz="2000" b="0" dirty="0">
                <a:latin typeface="Ubuntu Mono" panose="020B0509030602030204" pitchFamily="49" charset="0"/>
              </a:rPr>
              <a:t>==</a:t>
            </a:r>
            <a:r>
              <a:rPr lang="en-US" sz="2000" b="0" dirty="0"/>
              <a:t> und </a:t>
            </a:r>
            <a:r>
              <a:rPr lang="en-US" sz="2000" b="0" dirty="0">
                <a:latin typeface="Ubuntu Mono" panose="020B0509030602030204" pitchFamily="49" charset="0"/>
              </a:rPr>
              <a:t>equals</a:t>
            </a:r>
            <a:endParaRPr lang="en-US" sz="2000" b="0" dirty="0"/>
          </a:p>
          <a:p>
            <a:pPr lvl="1"/>
            <a:r>
              <a:rPr lang="en-US" sz="1800" b="0" dirty="0">
                <a:latin typeface="Ubuntu Mono" panose="020B0509030602030204" pitchFamily="49" charset="0"/>
              </a:rPr>
              <a:t>== </a:t>
            </a:r>
            <a:r>
              <a:rPr lang="en-US" sz="1800" b="0" dirty="0" err="1"/>
              <a:t>nur</a:t>
            </a:r>
            <a:r>
              <a:rPr lang="en-US" sz="1800" b="0" dirty="0"/>
              <a:t> für </a:t>
            </a:r>
            <a:r>
              <a:rPr lang="en-US" sz="1800" b="0" dirty="0" err="1"/>
              <a:t>Basistypen</a:t>
            </a:r>
            <a:r>
              <a:rPr lang="en-US" sz="1800" b="0" dirty="0"/>
              <a:t> (</a:t>
            </a:r>
            <a:r>
              <a:rPr lang="en-US" sz="1800" b="0" dirty="0" err="1"/>
              <a:t>z.B.</a:t>
            </a:r>
            <a:r>
              <a:rPr lang="en-US" sz="1800" b="0" dirty="0"/>
              <a:t> </a:t>
            </a:r>
            <a:r>
              <a:rPr lang="en-US" sz="1800" b="0" dirty="0">
                <a:latin typeface="Ubuntu Mono" panose="020B0509030602030204" pitchFamily="49" charset="0"/>
              </a:rPr>
              <a:t>int</a:t>
            </a:r>
            <a:r>
              <a:rPr lang="en-US" sz="1800" b="0" dirty="0"/>
              <a:t> </a:t>
            </a:r>
            <a:r>
              <a:rPr lang="en-US" sz="1800" b="0" dirty="0" err="1"/>
              <a:t>oder</a:t>
            </a:r>
            <a:r>
              <a:rPr lang="en-US" sz="1800" b="0" dirty="0"/>
              <a:t> </a:t>
            </a:r>
            <a:r>
              <a:rPr lang="en-US" sz="1800" b="0" dirty="0">
                <a:latin typeface="Ubuntu Mono" panose="020B0509030602030204" pitchFamily="49" charset="0"/>
              </a:rPr>
              <a:t>char</a:t>
            </a:r>
            <a:r>
              <a:rPr lang="en-US" sz="1800" b="0" dirty="0"/>
              <a:t>), </a:t>
            </a:r>
            <a:r>
              <a:rPr lang="en-US" sz="1800" b="0" dirty="0" err="1"/>
              <a:t>nicht</a:t>
            </a:r>
            <a:r>
              <a:rPr lang="en-US" sz="1800" b="0" dirty="0"/>
              <a:t> für Strings</a:t>
            </a:r>
          </a:p>
          <a:p>
            <a:pPr lvl="1"/>
            <a:r>
              <a:rPr lang="en-US" sz="1800" b="0" dirty="0">
                <a:latin typeface="Ubuntu Mono" panose="020B0509030602030204" pitchFamily="49" charset="0"/>
              </a:rPr>
              <a:t>== </a:t>
            </a:r>
            <a:r>
              <a:rPr lang="en-US" sz="1800" b="0" dirty="0"/>
              <a:t>für Strings </a:t>
            </a:r>
            <a:r>
              <a:rPr lang="en-US" sz="1800" b="0" dirty="0" err="1"/>
              <a:t>wir</a:t>
            </a:r>
            <a:r>
              <a:rPr lang="en-US" sz="1800" dirty="0" err="1"/>
              <a:t>d</a:t>
            </a:r>
            <a:r>
              <a:rPr lang="en-US" sz="1800" dirty="0"/>
              <a:t> </a:t>
            </a:r>
            <a:r>
              <a:rPr lang="en-US" sz="1800" dirty="0" err="1"/>
              <a:t>später</a:t>
            </a:r>
            <a:r>
              <a:rPr lang="en-US" sz="1800" dirty="0"/>
              <a:t> </a:t>
            </a:r>
            <a:r>
              <a:rPr lang="en-US" sz="1800" dirty="0" err="1"/>
              <a:t>erklärt</a:t>
            </a:r>
            <a:r>
              <a:rPr lang="en-US" sz="1800" dirty="0"/>
              <a:t>!</a:t>
            </a:r>
            <a:r>
              <a:rPr lang="en-US" sz="1800" b="0" dirty="0"/>
              <a:t> </a:t>
            </a:r>
            <a:endParaRPr lang="en-US" sz="1800" b="0" dirty="0">
              <a:latin typeface="Ubuntu Mono" panose="020B0509030602030204" pitchFamily="49" charset="0"/>
            </a:endParaRPr>
          </a:p>
          <a:p>
            <a:endParaRPr lang="en-US" sz="2000" b="0" dirty="0">
              <a:latin typeface="Ubuntu Mono" panose="020B0509030602030204" pitchFamily="49" charset="0"/>
            </a:endParaRPr>
          </a:p>
          <a:p>
            <a:endParaRPr lang="en-US" sz="2000" b="0" dirty="0">
              <a:latin typeface="Ubuntu Mono" panose="020B0509030602030204" pitchFamily="49" charset="0"/>
            </a:endParaRPr>
          </a:p>
          <a:p>
            <a:endParaRPr lang="en-US" sz="2000" b="0" dirty="0">
              <a:latin typeface="Ubuntu Mono" panose="020B0509030602030204" pitchFamily="49" charset="0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50740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Methoden in String Klasse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Ubuntu Mono" panose="020B0509030602030204" pitchFamily="49" charset="0"/>
              </a:rPr>
              <a:t>str.substring</a:t>
            </a:r>
            <a:r>
              <a:rPr lang="en-GB" dirty="0">
                <a:latin typeface="Ubuntu Mono" panose="020B0509030602030204" pitchFamily="49" charset="0"/>
              </a:rPr>
              <a:t>(begin, end): </a:t>
            </a:r>
            <a:r>
              <a:rPr lang="en-GB" dirty="0" err="1"/>
              <a:t>Gibt</a:t>
            </a:r>
            <a:r>
              <a:rPr lang="en-GB" dirty="0"/>
              <a:t> den </a:t>
            </a:r>
            <a:r>
              <a:rPr lang="en-GB" dirty="0" err="1"/>
              <a:t>Teilstring</a:t>
            </a:r>
            <a:r>
              <a:rPr lang="en-GB" dirty="0"/>
              <a:t> des Strings </a:t>
            </a:r>
            <a:r>
              <a:rPr lang="en-GB" dirty="0">
                <a:latin typeface="Ubuntu Mono" panose="020B0509030602030204" pitchFamily="49" charset="0"/>
              </a:rPr>
              <a:t>str</a:t>
            </a:r>
            <a:r>
              <a:rPr lang="en-GB" dirty="0"/>
              <a:t> </a:t>
            </a:r>
            <a:r>
              <a:rPr lang="en-GB" dirty="0" err="1"/>
              <a:t>zurück</a:t>
            </a:r>
            <a:r>
              <a:rPr lang="en-GB" dirty="0"/>
              <a:t> von Index </a:t>
            </a:r>
            <a:r>
              <a:rPr lang="en-GB" dirty="0">
                <a:latin typeface="Ubuntu Mono" panose="020B0509030602030204" pitchFamily="49" charset="0"/>
              </a:rPr>
              <a:t>begin</a:t>
            </a:r>
            <a:r>
              <a:rPr lang="en-GB" dirty="0"/>
              <a:t> (</a:t>
            </a:r>
            <a:r>
              <a:rPr lang="en-GB" dirty="0" err="1">
                <a:solidFill>
                  <a:srgbClr val="FF0000"/>
                </a:solidFill>
              </a:rPr>
              <a:t>inklusive</a:t>
            </a:r>
            <a:r>
              <a:rPr lang="en-GB" dirty="0"/>
              <a:t>) und bis Index </a:t>
            </a:r>
            <a:r>
              <a:rPr lang="en-GB" dirty="0">
                <a:latin typeface="Ubuntu Mono" panose="020B0509030602030204" pitchFamily="49" charset="0"/>
              </a:rPr>
              <a:t>end</a:t>
            </a:r>
            <a:r>
              <a:rPr lang="en-GB" dirty="0"/>
              <a:t> (</a:t>
            </a:r>
            <a:r>
              <a:rPr lang="en-GB" dirty="0" err="1">
                <a:solidFill>
                  <a:srgbClr val="FF0000"/>
                </a:solidFill>
              </a:rPr>
              <a:t>exklusive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>
                <a:latin typeface="Ubuntu Mono" panose="020B0509030602030204" pitchFamily="49" charset="0"/>
              </a:rPr>
              <a:t>str.charAt</a:t>
            </a:r>
            <a:r>
              <a:rPr lang="en-GB" dirty="0">
                <a:latin typeface="Ubuntu Mono" panose="020B0509030602030204" pitchFamily="49" charset="0"/>
              </a:rPr>
              <a:t>(index): </a:t>
            </a:r>
            <a:r>
              <a:rPr lang="en-GB" dirty="0" err="1"/>
              <a:t>Gibt</a:t>
            </a:r>
            <a:r>
              <a:rPr lang="en-GB" dirty="0"/>
              <a:t> das </a:t>
            </a:r>
            <a:r>
              <a:rPr lang="en-GB" dirty="0" err="1"/>
              <a:t>Zeichen</a:t>
            </a:r>
            <a:r>
              <a:rPr lang="en-GB" dirty="0"/>
              <a:t> am Index </a:t>
            </a:r>
            <a:r>
              <a:rPr lang="en-GB" dirty="0" err="1">
                <a:latin typeface="Ubuntu Mono" panose="020B0509030602030204" pitchFamily="49" charset="0"/>
              </a:rPr>
              <a:t>index</a:t>
            </a:r>
            <a:r>
              <a:rPr lang="en-GB" dirty="0">
                <a:latin typeface="Ubuntu Mono" panose="020B0509030602030204" pitchFamily="49" charset="0"/>
              </a:rPr>
              <a:t> </a:t>
            </a:r>
            <a:r>
              <a:rPr lang="en-GB" dirty="0"/>
              <a:t>des Strings </a:t>
            </a:r>
            <a:r>
              <a:rPr lang="en-GB" dirty="0">
                <a:latin typeface="Ubuntu Mono" panose="020B0509030602030204" pitchFamily="49" charset="0"/>
              </a:rPr>
              <a:t>str</a:t>
            </a:r>
            <a:r>
              <a:rPr lang="en-GB" dirty="0"/>
              <a:t> </a:t>
            </a:r>
            <a:r>
              <a:rPr lang="en-GB" dirty="0" err="1"/>
              <a:t>zurück</a:t>
            </a:r>
            <a:r>
              <a:rPr lang="en-GB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17567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Methoden in String Klasse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Ubuntu Mono" panose="020B0509030602030204" pitchFamily="49" charset="0"/>
              </a:rPr>
              <a:t>str.toLowerCase</a:t>
            </a:r>
            <a:r>
              <a:rPr lang="en-GB" dirty="0">
                <a:latin typeface="Ubuntu Mono" panose="020B0509030602030204" pitchFamily="49" charset="0"/>
              </a:rPr>
              <a:t>(): </a:t>
            </a:r>
            <a:r>
              <a:rPr lang="en-GB" dirty="0" err="1"/>
              <a:t>Konvertiert</a:t>
            </a:r>
            <a:r>
              <a:rPr lang="en-GB" dirty="0"/>
              <a:t> den String </a:t>
            </a:r>
            <a:r>
              <a:rPr lang="en-GB" dirty="0">
                <a:latin typeface="Ubuntu Mono" panose="020B0509030602030204" pitchFamily="49" charset="0"/>
              </a:rPr>
              <a:t>str</a:t>
            </a:r>
            <a:r>
              <a:rPr lang="en-GB" dirty="0"/>
              <a:t> in </a:t>
            </a:r>
            <a:r>
              <a:rPr lang="en-GB" dirty="0" err="1"/>
              <a:t>Kleinbuchstaben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>
                <a:latin typeface="Ubuntu Mono" panose="020B0509030602030204" pitchFamily="49" charset="0"/>
              </a:rPr>
              <a:t>str.toUpperCase</a:t>
            </a:r>
            <a:r>
              <a:rPr lang="en-GB" dirty="0">
                <a:latin typeface="Ubuntu Mono" panose="020B0509030602030204" pitchFamily="49" charset="0"/>
              </a:rPr>
              <a:t>(): </a:t>
            </a:r>
            <a:r>
              <a:rPr lang="en-GB" dirty="0" err="1"/>
              <a:t>Konvertiert</a:t>
            </a:r>
            <a:r>
              <a:rPr lang="en-GB" dirty="0"/>
              <a:t> den String </a:t>
            </a:r>
            <a:r>
              <a:rPr lang="en-GB" dirty="0">
                <a:latin typeface="Ubuntu Mono" panose="020B0509030602030204" pitchFamily="49" charset="0"/>
              </a:rPr>
              <a:t>str</a:t>
            </a:r>
            <a:r>
              <a:rPr lang="en-GB" dirty="0"/>
              <a:t> in </a:t>
            </a:r>
            <a:r>
              <a:rPr lang="en-GB" dirty="0" err="1"/>
              <a:t>Grossbuchstaben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>
                <a:latin typeface="Ubuntu Mono" panose="020B0509030602030204" pitchFamily="49" charset="0"/>
              </a:rPr>
              <a:t>str.length</a:t>
            </a:r>
            <a:r>
              <a:rPr lang="en-GB" dirty="0">
                <a:latin typeface="Ubuntu Mono" panose="020B0509030602030204" pitchFamily="49" charset="0"/>
              </a:rPr>
              <a:t>(): </a:t>
            </a:r>
            <a:r>
              <a:rPr lang="en-GB" dirty="0" err="1"/>
              <a:t>Gibt</a:t>
            </a:r>
            <a:r>
              <a:rPr lang="en-GB" dirty="0"/>
              <a:t> die </a:t>
            </a:r>
            <a:r>
              <a:rPr lang="en-GB" dirty="0" err="1"/>
              <a:t>Länge</a:t>
            </a:r>
            <a:r>
              <a:rPr lang="en-GB" dirty="0"/>
              <a:t> von </a:t>
            </a:r>
            <a:r>
              <a:rPr lang="en-GB" dirty="0" err="1"/>
              <a:t>dem</a:t>
            </a:r>
            <a:r>
              <a:rPr lang="en-GB" dirty="0"/>
              <a:t> String </a:t>
            </a:r>
            <a:r>
              <a:rPr lang="en-GB" dirty="0">
                <a:latin typeface="Ubuntu Mono" panose="020B0509030602030204" pitchFamily="49" charset="0"/>
              </a:rPr>
              <a:t>str </a:t>
            </a:r>
            <a:r>
              <a:rPr lang="en-GB" dirty="0" err="1"/>
              <a:t>zurück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08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Methoden in String Klasse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03847"/>
          </a:xfrm>
        </p:spPr>
        <p:txBody>
          <a:bodyPr>
            <a:normAutofit lnSpcReduction="10000"/>
          </a:bodyPr>
          <a:lstStyle/>
          <a:p>
            <a:r>
              <a:rPr lang="en-GB" dirty="0" err="1">
                <a:latin typeface="Ubuntu Mono" panose="020B0509030602030204" pitchFamily="49" charset="0"/>
              </a:rPr>
              <a:t>str.replace</a:t>
            </a:r>
            <a:r>
              <a:rPr lang="en-GB" dirty="0">
                <a:latin typeface="Ubuntu Mono" panose="020B0509030602030204" pitchFamily="49" charset="0"/>
              </a:rPr>
              <a:t>(</a:t>
            </a:r>
            <a:r>
              <a:rPr lang="en-GB" dirty="0" err="1">
                <a:latin typeface="Ubuntu Mono" panose="020B0509030602030204" pitchFamily="49" charset="0"/>
              </a:rPr>
              <a:t>oldChar</a:t>
            </a:r>
            <a:r>
              <a:rPr lang="en-GB" dirty="0">
                <a:latin typeface="Ubuntu Mono" panose="020B0509030602030204" pitchFamily="49" charset="0"/>
              </a:rPr>
              <a:t>, </a:t>
            </a:r>
            <a:r>
              <a:rPr lang="en-GB" dirty="0" err="1">
                <a:latin typeface="Ubuntu Mono" panose="020B0509030602030204" pitchFamily="49" charset="0"/>
              </a:rPr>
              <a:t>newChar</a:t>
            </a:r>
            <a:r>
              <a:rPr lang="en-GB" dirty="0">
                <a:latin typeface="Ubuntu Mono" panose="020B0509030602030204" pitchFamily="49" charset="0"/>
              </a:rPr>
              <a:t>): </a:t>
            </a:r>
            <a:r>
              <a:rPr lang="en-GB" dirty="0" err="1"/>
              <a:t>Ersetzt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alle</a:t>
            </a:r>
            <a:r>
              <a:rPr lang="en-GB" dirty="0"/>
              <a:t> </a:t>
            </a:r>
            <a:r>
              <a:rPr lang="en-GB" dirty="0" err="1"/>
              <a:t>Vorkommen</a:t>
            </a:r>
            <a:r>
              <a:rPr lang="en-GB" dirty="0"/>
              <a:t> des </a:t>
            </a:r>
            <a:r>
              <a:rPr lang="en-GB" dirty="0" err="1"/>
              <a:t>Zeichens</a:t>
            </a:r>
            <a:r>
              <a:rPr lang="en-GB" dirty="0"/>
              <a:t> </a:t>
            </a:r>
            <a:r>
              <a:rPr lang="en-GB" dirty="0" err="1">
                <a:latin typeface="Ubuntu Mono" panose="020B0509030602030204" pitchFamily="49" charset="0"/>
              </a:rPr>
              <a:t>oldChar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String </a:t>
            </a:r>
            <a:r>
              <a:rPr lang="en-GB" dirty="0">
                <a:latin typeface="Ubuntu Mono" panose="020B0509030602030204" pitchFamily="49" charset="0"/>
              </a:rPr>
              <a:t>str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Zeichen</a:t>
            </a:r>
            <a:r>
              <a:rPr lang="en-GB" dirty="0"/>
              <a:t> </a:t>
            </a:r>
            <a:r>
              <a:rPr lang="en-GB" dirty="0" err="1">
                <a:latin typeface="Ubuntu Mono" panose="020B0509030602030204" pitchFamily="49" charset="0"/>
              </a:rPr>
              <a:t>newChar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>
                <a:latin typeface="Ubuntu Mono" panose="020B0509030602030204" pitchFamily="49" charset="0"/>
              </a:rPr>
              <a:t>str.concat</a:t>
            </a:r>
            <a:r>
              <a:rPr lang="en-GB" dirty="0">
                <a:latin typeface="Ubuntu Mono" panose="020B0509030602030204" pitchFamily="49" charset="0"/>
              </a:rPr>
              <a:t>(str2): </a:t>
            </a:r>
            <a:r>
              <a:rPr lang="en-GB" dirty="0" err="1"/>
              <a:t>Äquivalent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 </a:t>
            </a:r>
            <a:r>
              <a:rPr lang="en-GB" dirty="0">
                <a:latin typeface="Ubuntu Mono" panose="020B0509030602030204" pitchFamily="49" charset="0"/>
              </a:rPr>
              <a:t>str + str2.</a:t>
            </a:r>
          </a:p>
          <a:p>
            <a:endParaRPr lang="en-GB" dirty="0">
              <a:latin typeface="Ubuntu Mono" panose="020B0509030602030204" pitchFamily="49" charset="0"/>
            </a:endParaRPr>
          </a:p>
          <a:p>
            <a:r>
              <a:rPr lang="en-GB" dirty="0" err="1">
                <a:latin typeface="Ubuntu Mono" panose="020B0509030602030204" pitchFamily="49" charset="0"/>
              </a:rPr>
              <a:t>str.contains</a:t>
            </a:r>
            <a:r>
              <a:rPr lang="en-GB" dirty="0">
                <a:latin typeface="Ubuntu Mono" panose="020B0509030602030204" pitchFamily="49" charset="0"/>
              </a:rPr>
              <a:t>(</a:t>
            </a:r>
            <a:r>
              <a:rPr lang="en-GB" dirty="0" err="1">
                <a:latin typeface="Ubuntu Mono" panose="020B0509030602030204" pitchFamily="49" charset="0"/>
              </a:rPr>
              <a:t>someChar</a:t>
            </a:r>
            <a:r>
              <a:rPr lang="en-GB" dirty="0">
                <a:latin typeface="Ubuntu Mono" panose="020B0509030602030204" pitchFamily="49" charset="0"/>
              </a:rPr>
              <a:t>): </a:t>
            </a:r>
            <a:r>
              <a:rPr lang="en-GB" dirty="0" err="1"/>
              <a:t>Gibt</a:t>
            </a:r>
            <a:r>
              <a:rPr lang="en-GB" dirty="0"/>
              <a:t> </a:t>
            </a:r>
            <a:r>
              <a:rPr lang="en-GB" dirty="0" err="1"/>
              <a:t>zurück</a:t>
            </a:r>
            <a:r>
              <a:rPr lang="en-GB" dirty="0"/>
              <a:t>, </a:t>
            </a:r>
            <a:r>
              <a:rPr lang="en-GB" dirty="0" err="1"/>
              <a:t>ob</a:t>
            </a:r>
            <a:r>
              <a:rPr lang="en-GB" dirty="0"/>
              <a:t>  </a:t>
            </a:r>
            <a:r>
              <a:rPr lang="en-GB" dirty="0" err="1">
                <a:latin typeface="Ubuntu Mono" panose="020B0509030602030204" pitchFamily="49" charset="0"/>
              </a:rPr>
              <a:t>someChar</a:t>
            </a:r>
            <a:r>
              <a:rPr lang="en-GB" dirty="0">
                <a:latin typeface="Ubuntu Mono" panose="020B0509030602030204" pitchFamily="49" charset="0"/>
              </a:rPr>
              <a:t> in str </a:t>
            </a:r>
            <a:r>
              <a:rPr lang="en-GB" dirty="0" err="1"/>
              <a:t>entalten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.</a:t>
            </a:r>
            <a:endParaRPr lang="en-GB" dirty="0">
              <a:latin typeface="Ubuntu Mono" panose="020B0509030602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89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96E8-C905-C774-8793-9D2073D9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Berechnungen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1620-D1BB-4814-4AD6-970B7323D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0944"/>
            <a:ext cx="8229600" cy="1734841"/>
          </a:xfrm>
        </p:spPr>
        <p:txBody>
          <a:bodyPr/>
          <a:lstStyle/>
          <a:p>
            <a:r>
              <a:rPr lang="en-CH" dirty="0"/>
              <a:t>Ausschnitt aus JLS (Java Language Specification)</a:t>
            </a:r>
          </a:p>
          <a:p>
            <a:r>
              <a:rPr lang="en-CH" dirty="0"/>
              <a:t>Boolean ist kein Numeric Typ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B9A7D-C045-756C-7076-7CD9233F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5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CD1AD-3718-70A7-8A41-E49E1880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1432" b="-14330"/>
          <a:stretch/>
        </p:blipFill>
        <p:spPr>
          <a:xfrm>
            <a:off x="18507" y="2067694"/>
            <a:ext cx="9125493" cy="27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9894B-B9D9-6A2E-AFDC-4FCACA23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39"/>
          <a:stretch/>
        </p:blipFill>
        <p:spPr>
          <a:xfrm>
            <a:off x="457201" y="2426816"/>
            <a:ext cx="2746648" cy="25932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17E8C0-0E8B-C529-A986-C1FB68B9E3AC}"/>
              </a:ext>
            </a:extLst>
          </p:cNvPr>
          <p:cNvSpPr txBox="1">
            <a:spLocks/>
          </p:cNvSpPr>
          <p:nvPr/>
        </p:nvSpPr>
        <p:spPr>
          <a:xfrm>
            <a:off x="3347864" y="2426816"/>
            <a:ext cx="8229600" cy="173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dirty="0"/>
              <a:t>Gilt auch für andere binäre Operationen</a:t>
            </a:r>
            <a:br>
              <a:rPr lang="en-CH" dirty="0"/>
            </a:br>
            <a:r>
              <a:rPr lang="en-CH" dirty="0"/>
              <a:t> -, *, /, %</a:t>
            </a:r>
          </a:p>
        </p:txBody>
      </p:sp>
    </p:spTree>
    <p:extLst>
      <p:ext uri="{BB962C8B-B14F-4D97-AF65-F5344CB8AC3E}">
        <p14:creationId xmlns:p14="http://schemas.microsoft.com/office/powerpoint/2010/main" val="2957121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Methoden in String Klasse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Ubuntu Mono" panose="020B0509030602030204" pitchFamily="49" charset="0"/>
              </a:rPr>
              <a:t>str.indexOf</a:t>
            </a:r>
            <a:r>
              <a:rPr lang="en-GB" dirty="0">
                <a:latin typeface="Ubuntu Mono" panose="020B0509030602030204" pitchFamily="49" charset="0"/>
              </a:rPr>
              <a:t>(</a:t>
            </a:r>
            <a:r>
              <a:rPr lang="en-GB" dirty="0" err="1">
                <a:latin typeface="Ubuntu Mono" panose="020B0509030602030204" pitchFamily="49" charset="0"/>
              </a:rPr>
              <a:t>someChar</a:t>
            </a:r>
            <a:r>
              <a:rPr lang="en-GB" dirty="0">
                <a:latin typeface="Ubuntu Mono" panose="020B0509030602030204" pitchFamily="49" charset="0"/>
              </a:rPr>
              <a:t>): </a:t>
            </a:r>
            <a:r>
              <a:rPr lang="en-GB" dirty="0" err="1"/>
              <a:t>Gibt</a:t>
            </a:r>
            <a:r>
              <a:rPr lang="en-GB" dirty="0"/>
              <a:t> den Index des </a:t>
            </a:r>
            <a:r>
              <a:rPr lang="en-GB" dirty="0" err="1">
                <a:solidFill>
                  <a:srgbClr val="FF0000"/>
                </a:solidFill>
              </a:rPr>
              <a:t>ersten</a:t>
            </a:r>
            <a:r>
              <a:rPr lang="en-GB" dirty="0"/>
              <a:t> </a:t>
            </a:r>
            <a:r>
              <a:rPr lang="en-GB" dirty="0" err="1"/>
              <a:t>Vorkommen</a:t>
            </a:r>
            <a:r>
              <a:rPr lang="en-GB" dirty="0"/>
              <a:t> des </a:t>
            </a:r>
            <a:r>
              <a:rPr lang="en-GB" dirty="0" err="1"/>
              <a:t>Zeichens</a:t>
            </a:r>
            <a:r>
              <a:rPr lang="en-GB" dirty="0"/>
              <a:t> </a:t>
            </a:r>
            <a:r>
              <a:rPr lang="en-GB" dirty="0" err="1">
                <a:latin typeface="Ubuntu Mono" panose="020B0509030602030204" pitchFamily="49" charset="0"/>
              </a:rPr>
              <a:t>someChar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String </a:t>
            </a:r>
            <a:r>
              <a:rPr lang="en-GB" dirty="0">
                <a:latin typeface="Ubuntu Mono" panose="020B0509030602030204" pitchFamily="49" charset="0"/>
              </a:rPr>
              <a:t>str</a:t>
            </a:r>
            <a:r>
              <a:rPr lang="en-GB" dirty="0"/>
              <a:t> </a:t>
            </a:r>
            <a:r>
              <a:rPr lang="en-GB" dirty="0" err="1"/>
              <a:t>zurück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>
                <a:latin typeface="Ubuntu Mono" panose="020B0509030602030204" pitchFamily="49" charset="0"/>
              </a:rPr>
              <a:t>str.lastIndexOf</a:t>
            </a:r>
            <a:r>
              <a:rPr lang="en-GB" dirty="0">
                <a:latin typeface="Ubuntu Mono" panose="020B0509030602030204" pitchFamily="49" charset="0"/>
              </a:rPr>
              <a:t>(</a:t>
            </a:r>
            <a:r>
              <a:rPr lang="en-GB" dirty="0" err="1">
                <a:latin typeface="Ubuntu Mono" panose="020B0509030602030204" pitchFamily="49" charset="0"/>
              </a:rPr>
              <a:t>someChar</a:t>
            </a:r>
            <a:r>
              <a:rPr lang="en-GB" dirty="0">
                <a:latin typeface="Ubuntu Mono" panose="020B0509030602030204" pitchFamily="49" charset="0"/>
              </a:rPr>
              <a:t>): </a:t>
            </a:r>
            <a:r>
              <a:rPr lang="en-GB" dirty="0" err="1"/>
              <a:t>Gibt</a:t>
            </a:r>
            <a:r>
              <a:rPr lang="en-GB" dirty="0"/>
              <a:t> den Index des </a:t>
            </a:r>
            <a:r>
              <a:rPr lang="en-GB" dirty="0" err="1">
                <a:solidFill>
                  <a:srgbClr val="FF0000"/>
                </a:solidFill>
              </a:rPr>
              <a:t>letzten</a:t>
            </a:r>
            <a:r>
              <a:rPr lang="en-GB" dirty="0"/>
              <a:t> </a:t>
            </a:r>
            <a:r>
              <a:rPr lang="en-GB" dirty="0" err="1"/>
              <a:t>Vorkommen</a:t>
            </a:r>
            <a:r>
              <a:rPr lang="en-GB" dirty="0"/>
              <a:t> des </a:t>
            </a:r>
            <a:r>
              <a:rPr lang="en-GB" dirty="0" err="1"/>
              <a:t>Zeichens</a:t>
            </a:r>
            <a:r>
              <a:rPr lang="en-GB" dirty="0"/>
              <a:t> </a:t>
            </a:r>
            <a:r>
              <a:rPr lang="en-GB" dirty="0" err="1">
                <a:latin typeface="Ubuntu Mono" panose="020B0509030602030204" pitchFamily="49" charset="0"/>
              </a:rPr>
              <a:t>someChar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String </a:t>
            </a:r>
            <a:r>
              <a:rPr lang="en-GB" dirty="0">
                <a:latin typeface="Ubuntu Mono" panose="020B0509030602030204" pitchFamily="49" charset="0"/>
              </a:rPr>
              <a:t>str</a:t>
            </a:r>
            <a:r>
              <a:rPr lang="en-GB" dirty="0"/>
              <a:t> </a:t>
            </a:r>
            <a:r>
              <a:rPr lang="en-GB" dirty="0" err="1"/>
              <a:t>zurück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9436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Wo findet man diese Informationen?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402832" cy="3394472"/>
          </a:xfrm>
        </p:spPr>
        <p:txBody>
          <a:bodyPr>
            <a:normAutofit/>
          </a:bodyPr>
          <a:lstStyle/>
          <a:p>
            <a:r>
              <a:rPr lang="en-GB" dirty="0"/>
              <a:t>In der Java Documentation 21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19B0A36-F9A3-DBE4-01A5-5160EBFD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28" y="987574"/>
            <a:ext cx="3394472" cy="33944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51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BDE88ED-C0F6-20F8-BCFA-6FEE18A42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1782531"/>
            <a:ext cx="4659818" cy="2812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49C251-838A-03FE-7576-A2EE26DE9358}"/>
              </a:ext>
            </a:extLst>
          </p:cNvPr>
          <p:cNvSpPr txBox="1"/>
          <p:nvPr/>
        </p:nvSpPr>
        <p:spPr>
          <a:xfrm>
            <a:off x="2262714" y="4685243"/>
            <a:ext cx="461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https://docs.oracle.com/en/java/javase/21/docs/api/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122339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Wo findet man diese Informationen?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402832" cy="3394472"/>
          </a:xfrm>
        </p:spPr>
        <p:txBody>
          <a:bodyPr>
            <a:normAutofit/>
          </a:bodyPr>
          <a:lstStyle/>
          <a:p>
            <a:r>
              <a:rPr lang="en-GB" dirty="0"/>
              <a:t>In der Java Documentation 21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19B0A36-F9A3-DBE4-01A5-5160EBFD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28" y="987574"/>
            <a:ext cx="3394472" cy="33944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BDE88ED-C0F6-20F8-BCFA-6FEE18A42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7" y="1782531"/>
            <a:ext cx="4659818" cy="28120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0E37C0-B389-14D3-8236-3B4D24EB37CD}"/>
              </a:ext>
            </a:extLst>
          </p:cNvPr>
          <p:cNvSpPr/>
          <p:nvPr/>
        </p:nvSpPr>
        <p:spPr>
          <a:xfrm>
            <a:off x="3131840" y="1995686"/>
            <a:ext cx="20882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E6570-C6FD-000C-493C-A7FB3318C29D}"/>
              </a:ext>
            </a:extLst>
          </p:cNvPr>
          <p:cNvSpPr txBox="1"/>
          <p:nvPr/>
        </p:nvSpPr>
        <p:spPr>
          <a:xfrm>
            <a:off x="2262714" y="4685243"/>
            <a:ext cx="461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https://docs.oracle.com/en/java/javase/21/docs/api/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3844594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Wo findet man diese Informationen?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402832" cy="3394472"/>
          </a:xfrm>
        </p:spPr>
        <p:txBody>
          <a:bodyPr>
            <a:normAutofit/>
          </a:bodyPr>
          <a:lstStyle/>
          <a:p>
            <a:r>
              <a:rPr lang="en-GB" dirty="0"/>
              <a:t>In der Java Documentation 21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19B0A36-F9A3-DBE4-01A5-5160EBFD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28" y="987574"/>
            <a:ext cx="3394472" cy="33944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53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28F6BED-541F-FAF1-7EDD-2C006166E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00" y="1779662"/>
            <a:ext cx="4592780" cy="2372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A72B8E-AE2C-FECB-A065-EA1464E50C7B}"/>
              </a:ext>
            </a:extLst>
          </p:cNvPr>
          <p:cNvSpPr txBox="1"/>
          <p:nvPr/>
        </p:nvSpPr>
        <p:spPr>
          <a:xfrm>
            <a:off x="2262714" y="4685243"/>
            <a:ext cx="461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https://docs.oracle.com/en/java/javase/21/docs/api/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51604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Wo findet man diese Informationen?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402832" cy="3394472"/>
          </a:xfrm>
        </p:spPr>
        <p:txBody>
          <a:bodyPr>
            <a:normAutofit/>
          </a:bodyPr>
          <a:lstStyle/>
          <a:p>
            <a:r>
              <a:rPr lang="en-GB" dirty="0"/>
              <a:t>In der Java Documentation 21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19B0A36-F9A3-DBE4-01A5-5160EBFD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46635"/>
            <a:ext cx="3394472" cy="33944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54</a:t>
            </a:fld>
            <a:endParaRPr lang="en-US"/>
          </a:p>
        </p:txBody>
      </p:sp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7F02C8FE-006E-9022-0090-6CF0E8961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03422"/>
            <a:ext cx="4344346" cy="4000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5ABBA-6644-1D68-3203-F1A3483DCA93}"/>
              </a:ext>
            </a:extLst>
          </p:cNvPr>
          <p:cNvSpPr/>
          <p:nvPr/>
        </p:nvSpPr>
        <p:spPr>
          <a:xfrm>
            <a:off x="4799956" y="1660672"/>
            <a:ext cx="4092523" cy="335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03684-FE0A-2927-DCEE-FF5149796124}"/>
              </a:ext>
            </a:extLst>
          </p:cNvPr>
          <p:cNvSpPr txBox="1"/>
          <p:nvPr/>
        </p:nvSpPr>
        <p:spPr>
          <a:xfrm>
            <a:off x="5424128" y="2434378"/>
            <a:ext cx="284417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Methodennamen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anclicken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endParaRPr lang="en-CH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119396-19C7-CCA7-2B76-E69CC3707B5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796136" y="1851670"/>
            <a:ext cx="1050081" cy="582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5E058F6-C2EE-BEC9-DCCD-39B7BD67716B}"/>
              </a:ext>
            </a:extLst>
          </p:cNvPr>
          <p:cNvSpPr txBox="1"/>
          <p:nvPr/>
        </p:nvSpPr>
        <p:spPr>
          <a:xfrm>
            <a:off x="2262714" y="4685243"/>
            <a:ext cx="461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https://docs.oracle.com/en/java/javase/21/docs/api/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138537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Wo findet man diese Informationen?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402832" cy="3394472"/>
          </a:xfrm>
        </p:spPr>
        <p:txBody>
          <a:bodyPr>
            <a:normAutofit/>
          </a:bodyPr>
          <a:lstStyle/>
          <a:p>
            <a:r>
              <a:rPr lang="en-GB" dirty="0"/>
              <a:t>In der Java Documentation 21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19B0A36-F9A3-DBE4-01A5-5160EBFD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31590"/>
            <a:ext cx="3394472" cy="33944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55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EA3119B-CBFC-63CE-E7A4-32CC83917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7349"/>
            <a:ext cx="5652120" cy="31041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60FAD-F68F-7BB2-8D76-25993165335D}"/>
              </a:ext>
            </a:extLst>
          </p:cNvPr>
          <p:cNvSpPr txBox="1"/>
          <p:nvPr/>
        </p:nvSpPr>
        <p:spPr>
          <a:xfrm>
            <a:off x="2262714" y="4685243"/>
            <a:ext cx="461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https://docs.oracle.com/en/java/javase/21/docs/api/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175554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Escaping</a:t>
            </a:r>
            <a:r>
              <a:rPr lang="de-CH" dirty="0"/>
              <a:t> in Strings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A26D-82F4-FAA0-D60B-0E30B9CB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</a:t>
            </a:r>
            <a:r>
              <a:rPr lang="en-GB" dirty="0"/>
              <a:t>t</a:t>
            </a:r>
            <a:r>
              <a:rPr lang="en-DE" dirty="0"/>
              <a:t>rings in Java sind gekennzeichnet durch “” (reservierte Symbole)</a:t>
            </a:r>
          </a:p>
          <a:p>
            <a:r>
              <a:rPr lang="en-DE" dirty="0"/>
              <a:t>Was machen wir, wenn wir ein reserviertes Symbol im String verwenden wollen?</a:t>
            </a:r>
          </a:p>
          <a:p>
            <a:r>
              <a:rPr lang="en-DE" dirty="0"/>
              <a:t>Wir können es mit \ (</a:t>
            </a:r>
            <a:r>
              <a:rPr lang="en-GB" dirty="0" err="1"/>
              <a:t>ebenfalls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DE" dirty="0"/>
              <a:t>reserviertes Symbol) “escapen”</a:t>
            </a:r>
          </a:p>
        </p:txBody>
      </p:sp>
    </p:spTree>
    <p:extLst>
      <p:ext uri="{BB962C8B-B14F-4D97-AF65-F5344CB8AC3E}">
        <p14:creationId xmlns:p14="http://schemas.microsoft.com/office/powerpoint/2010/main" val="1567159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53CC8-86C0-DD44-D79D-76F215BE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26D5F-A624-2E53-821F-7DD0BC06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DA1B2CC-A6CD-B56B-19BE-9ECFD6A2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DE" dirty="0"/>
              <a:t>"\"\\\\\"\""</a:t>
            </a:r>
          </a:p>
        </p:txBody>
      </p:sp>
    </p:spTree>
    <p:extLst>
      <p:ext uri="{BB962C8B-B14F-4D97-AF65-F5344CB8AC3E}">
        <p14:creationId xmlns:p14="http://schemas.microsoft.com/office/powerpoint/2010/main" val="2350278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C912-408D-FEA1-8228-69708B52D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09107-AC9D-4CF9-4AE5-857D3400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41A52C6-E220-BF92-CF37-4DE9A287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DE" dirty="0">
                <a:solidFill>
                  <a:srgbClr val="7030A0"/>
                </a:solidFill>
              </a:rPr>
              <a:t>"</a:t>
            </a:r>
            <a:r>
              <a:rPr lang="en-DE" dirty="0"/>
              <a:t>\"\\\\\"\"</a:t>
            </a:r>
            <a:r>
              <a:rPr lang="en-DE" dirty="0">
                <a:solidFill>
                  <a:srgbClr val="7030A0"/>
                </a:solidFill>
              </a:rPr>
              <a:t>"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DE5D42B-2BA2-67BA-BFE4-84F34BA4D893}"/>
              </a:ext>
            </a:extLst>
          </p:cNvPr>
          <p:cNvSpPr txBox="1">
            <a:spLocks/>
          </p:cNvSpPr>
          <p:nvPr/>
        </p:nvSpPr>
        <p:spPr>
          <a:xfrm>
            <a:off x="107504" y="404693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Aussengrenzen</a:t>
            </a:r>
            <a:r>
              <a:rPr lang="de-D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des Strings</a:t>
            </a:r>
          </a:p>
          <a:p>
            <a:r>
              <a:rPr lang="de-CH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Escape-Charakter</a:t>
            </a:r>
          </a:p>
          <a:p>
            <a:r>
              <a:rPr lang="de-CH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 Resultat sichtbar</a:t>
            </a:r>
          </a:p>
        </p:txBody>
      </p:sp>
    </p:spTree>
    <p:extLst>
      <p:ext uri="{BB962C8B-B14F-4D97-AF65-F5344CB8AC3E}">
        <p14:creationId xmlns:p14="http://schemas.microsoft.com/office/powerpoint/2010/main" val="3742061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59F98-FA87-B7FA-4F92-38AED042D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E0158-26C7-0699-006F-84148FE6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F7D556-7E38-D1C3-69B2-10FA0568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DE" dirty="0">
                <a:solidFill>
                  <a:srgbClr val="7030A0"/>
                </a:solidFill>
              </a:rPr>
              <a:t>"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"</a:t>
            </a:r>
            <a:r>
              <a:rPr lang="en-DE" dirty="0"/>
              <a:t>\\\\\"\"</a:t>
            </a:r>
            <a:r>
              <a:rPr lang="en-DE" dirty="0">
                <a:solidFill>
                  <a:srgbClr val="7030A0"/>
                </a:solidFill>
              </a:rPr>
              <a:t>"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6BF26BE-1430-1012-43D4-A22A68E9A4D6}"/>
              </a:ext>
            </a:extLst>
          </p:cNvPr>
          <p:cNvSpPr txBox="1">
            <a:spLocks/>
          </p:cNvSpPr>
          <p:nvPr/>
        </p:nvSpPr>
        <p:spPr>
          <a:xfrm>
            <a:off x="107504" y="404693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Aussengrenzen</a:t>
            </a:r>
            <a:r>
              <a:rPr lang="de-D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des Strings</a:t>
            </a:r>
          </a:p>
          <a:p>
            <a:r>
              <a:rPr lang="de-CH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Escape-Charakter</a:t>
            </a:r>
          </a:p>
          <a:p>
            <a:r>
              <a:rPr lang="de-CH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 Resultat sichtbar</a:t>
            </a:r>
          </a:p>
        </p:txBody>
      </p:sp>
    </p:spTree>
    <p:extLst>
      <p:ext uri="{BB962C8B-B14F-4D97-AF65-F5344CB8AC3E}">
        <p14:creationId xmlns:p14="http://schemas.microsoft.com/office/powerpoint/2010/main" val="202535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BC1F-AE8B-CBA6-840F-0C727B88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Berechnungen in Java: Beispiel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D507A-3131-B7E7-6CE9-48D80ABE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6</a:t>
            </a:fld>
            <a:endParaRPr lang="de-CH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2BD9A-CD91-E6DE-E1D2-FBA0C4E9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9238"/>
            <a:ext cx="9144000" cy="21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CDF268-9EDA-F33E-4C5C-E9D4F4AEB067}"/>
                  </a:ext>
                </a:extLst>
              </p14:cNvPr>
              <p14:cNvContentPartPr/>
              <p14:nvPr/>
            </p14:nvContentPartPr>
            <p14:xfrm>
              <a:off x="7362157" y="2725929"/>
              <a:ext cx="462600" cy="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CDF268-9EDA-F33E-4C5C-E9D4F4AEB0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8517" y="2617929"/>
                <a:ext cx="5702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738581-4CCB-0ADC-54A1-B7D0613AB727}"/>
                  </a:ext>
                </a:extLst>
              </p14:cNvPr>
              <p14:cNvContentPartPr/>
              <p14:nvPr/>
            </p14:nvContentPartPr>
            <p14:xfrm>
              <a:off x="7412197" y="2865249"/>
              <a:ext cx="460080" cy="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738581-4CCB-0ADC-54A1-B7D0613AB7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6077" y="2859129"/>
                <a:ext cx="4723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B14DEF-F1EC-4A9E-994A-F8B321686A1E}"/>
                  </a:ext>
                </a:extLst>
              </p14:cNvPr>
              <p14:cNvContentPartPr/>
              <p14:nvPr/>
            </p14:nvContentPartPr>
            <p14:xfrm>
              <a:off x="230197" y="1721889"/>
              <a:ext cx="477360" cy="19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B14DEF-F1EC-4A9E-994A-F8B321686A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6557" y="1614249"/>
                <a:ext cx="5850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B43FF39-B658-AC52-6A90-A73DC37B58E6}"/>
                  </a:ext>
                </a:extLst>
              </p14:cNvPr>
              <p14:cNvContentPartPr/>
              <p14:nvPr/>
            </p14:nvContentPartPr>
            <p14:xfrm>
              <a:off x="208237" y="2025369"/>
              <a:ext cx="1129320" cy="42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B43FF39-B658-AC52-6A90-A73DC37B58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237" y="1917369"/>
                <a:ext cx="123696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62B867C-FB5E-5BED-67A8-0EF298A73374}"/>
              </a:ext>
            </a:extLst>
          </p:cNvPr>
          <p:cNvGrpSpPr/>
          <p:nvPr/>
        </p:nvGrpSpPr>
        <p:grpSpPr>
          <a:xfrm>
            <a:off x="4463797" y="1412649"/>
            <a:ext cx="935280" cy="633240"/>
            <a:chOff x="4463797" y="1412649"/>
            <a:chExt cx="93528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B26580-472B-E6B4-6027-BA677D3C16DF}"/>
                    </a:ext>
                  </a:extLst>
                </p14:cNvPr>
                <p14:cNvContentPartPr/>
                <p14:nvPr/>
              </p14:nvContentPartPr>
              <p14:xfrm>
                <a:off x="4576477" y="1535409"/>
                <a:ext cx="647640" cy="510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B26580-472B-E6B4-6027-BA677D3C16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13477" y="1472769"/>
                  <a:ext cx="77328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005146-D1D9-1FD2-D735-4C5E51F3FE18}"/>
                    </a:ext>
                  </a:extLst>
                </p14:cNvPr>
                <p14:cNvContentPartPr/>
                <p14:nvPr/>
              </p14:nvContentPartPr>
              <p14:xfrm>
                <a:off x="4463797" y="1412649"/>
                <a:ext cx="935280" cy="54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005146-D1D9-1FD2-D735-4C5E51F3FE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00797" y="1350009"/>
                  <a:ext cx="1060920" cy="67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9928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AB61-99EF-91E6-0F25-657F851FF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FF067-E256-3A9D-F160-AAAFB222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A04D22-9BB1-3B87-FC36-862CC479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DE" dirty="0">
                <a:solidFill>
                  <a:srgbClr val="7030A0"/>
                </a:solidFill>
              </a:rPr>
              <a:t>"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"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\</a:t>
            </a:r>
            <a:r>
              <a:rPr lang="en-DE" dirty="0"/>
              <a:t>\\\"\"</a:t>
            </a:r>
            <a:r>
              <a:rPr lang="en-DE" dirty="0">
                <a:solidFill>
                  <a:srgbClr val="7030A0"/>
                </a:solidFill>
              </a:rPr>
              <a:t>"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1AC4C42-3AA0-901B-9A74-5290CD95F375}"/>
              </a:ext>
            </a:extLst>
          </p:cNvPr>
          <p:cNvSpPr txBox="1">
            <a:spLocks/>
          </p:cNvSpPr>
          <p:nvPr/>
        </p:nvSpPr>
        <p:spPr>
          <a:xfrm>
            <a:off x="107504" y="404693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Aussengrenzen</a:t>
            </a:r>
            <a:r>
              <a:rPr lang="de-D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des Strings</a:t>
            </a:r>
          </a:p>
          <a:p>
            <a:r>
              <a:rPr lang="de-CH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Escape-Charakter</a:t>
            </a:r>
          </a:p>
          <a:p>
            <a:r>
              <a:rPr lang="de-CH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 Resultat sichtbar</a:t>
            </a:r>
          </a:p>
        </p:txBody>
      </p:sp>
    </p:spTree>
    <p:extLst>
      <p:ext uri="{BB962C8B-B14F-4D97-AF65-F5344CB8AC3E}">
        <p14:creationId xmlns:p14="http://schemas.microsoft.com/office/powerpoint/2010/main" val="1722909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BB423-B27F-51EA-F87C-217D1B9A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03232-707D-7062-C9A9-80EECB1B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FBA4FC-5C12-52DB-4DE0-612BA9E6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DE" dirty="0">
                <a:solidFill>
                  <a:srgbClr val="7030A0"/>
                </a:solidFill>
              </a:rPr>
              <a:t>"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"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\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\</a:t>
            </a:r>
            <a:r>
              <a:rPr lang="en-DE" dirty="0"/>
              <a:t>\"\"</a:t>
            </a:r>
            <a:r>
              <a:rPr lang="en-DE" dirty="0">
                <a:solidFill>
                  <a:srgbClr val="7030A0"/>
                </a:solidFill>
              </a:rPr>
              <a:t>"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8A7EF98-3471-26A5-F527-5BBB397C160C}"/>
              </a:ext>
            </a:extLst>
          </p:cNvPr>
          <p:cNvSpPr txBox="1">
            <a:spLocks/>
          </p:cNvSpPr>
          <p:nvPr/>
        </p:nvSpPr>
        <p:spPr>
          <a:xfrm>
            <a:off x="107504" y="404693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Aussengrenzen</a:t>
            </a:r>
            <a:r>
              <a:rPr lang="de-D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des Strings</a:t>
            </a:r>
          </a:p>
          <a:p>
            <a:r>
              <a:rPr lang="de-CH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Escape-Charakter</a:t>
            </a:r>
          </a:p>
          <a:p>
            <a:r>
              <a:rPr lang="de-CH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 Resultat sichtbar</a:t>
            </a:r>
          </a:p>
        </p:txBody>
      </p:sp>
    </p:spTree>
    <p:extLst>
      <p:ext uri="{BB962C8B-B14F-4D97-AF65-F5344CB8AC3E}">
        <p14:creationId xmlns:p14="http://schemas.microsoft.com/office/powerpoint/2010/main" val="1999464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956CB-C7BE-C074-6F39-9E4B7F4D5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E5E0-0EEE-AB45-3966-9DC36DC9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55C5E77-73A4-FF6F-8FAE-4F0CFE6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DE" dirty="0">
                <a:solidFill>
                  <a:srgbClr val="7030A0"/>
                </a:solidFill>
              </a:rPr>
              <a:t>"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"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\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\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"</a:t>
            </a:r>
            <a:r>
              <a:rPr lang="en-DE" dirty="0">
                <a:solidFill>
                  <a:srgbClr val="FF0000"/>
                </a:solidFill>
              </a:rPr>
              <a:t>\</a:t>
            </a:r>
            <a:r>
              <a:rPr lang="en-DE" dirty="0">
                <a:solidFill>
                  <a:srgbClr val="00B050"/>
                </a:solidFill>
              </a:rPr>
              <a:t>"</a:t>
            </a:r>
            <a:r>
              <a:rPr lang="en-DE" dirty="0">
                <a:solidFill>
                  <a:srgbClr val="7030A0"/>
                </a:solidFill>
              </a:rPr>
              <a:t>"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C084C3C-6EC0-232F-AB6B-CE72FB1A0E31}"/>
              </a:ext>
            </a:extLst>
          </p:cNvPr>
          <p:cNvSpPr txBox="1">
            <a:spLocks/>
          </p:cNvSpPr>
          <p:nvPr/>
        </p:nvSpPr>
        <p:spPr>
          <a:xfrm>
            <a:off x="107504" y="404693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Aussengrenzen</a:t>
            </a:r>
            <a:r>
              <a:rPr lang="de-D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des Strings</a:t>
            </a:r>
          </a:p>
          <a:p>
            <a:r>
              <a:rPr lang="de-CH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Escape-Charakter</a:t>
            </a:r>
          </a:p>
          <a:p>
            <a:r>
              <a:rPr lang="de-CH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 Resultat sichtbar</a:t>
            </a:r>
          </a:p>
        </p:txBody>
      </p:sp>
    </p:spTree>
    <p:extLst>
      <p:ext uri="{BB962C8B-B14F-4D97-AF65-F5344CB8AC3E}">
        <p14:creationId xmlns:p14="http://schemas.microsoft.com/office/powerpoint/2010/main" val="2713716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99347-EF99-ADFB-1C6F-39339B75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EF83A-D3DD-5268-BC72-9A37D10F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58702E8-EA09-5EE9-3FC4-8CFEB453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DE" dirty="0">
                <a:solidFill>
                  <a:srgbClr val="00B050"/>
                </a:solidFill>
              </a:rPr>
              <a:t>"\\""</a:t>
            </a:r>
            <a:endParaRPr lang="en-DE" dirty="0">
              <a:solidFill>
                <a:srgbClr val="7030A0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BBEA98E-3E9E-59A8-DF45-4E3A1020EF70}"/>
              </a:ext>
            </a:extLst>
          </p:cNvPr>
          <p:cNvSpPr txBox="1">
            <a:spLocks/>
          </p:cNvSpPr>
          <p:nvPr/>
        </p:nvSpPr>
        <p:spPr>
          <a:xfrm>
            <a:off x="107504" y="404693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Aussengrenzen</a:t>
            </a:r>
            <a:r>
              <a:rPr lang="de-D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des Strings</a:t>
            </a:r>
          </a:p>
          <a:p>
            <a:r>
              <a:rPr lang="de-CH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Escape-Charakter</a:t>
            </a:r>
          </a:p>
          <a:p>
            <a:r>
              <a:rPr lang="de-CH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 Resultat sichtbar</a:t>
            </a:r>
          </a:p>
        </p:txBody>
      </p:sp>
    </p:spTree>
    <p:extLst>
      <p:ext uri="{BB962C8B-B14F-4D97-AF65-F5344CB8AC3E}">
        <p14:creationId xmlns:p14="http://schemas.microsoft.com/office/powerpoint/2010/main" val="1408583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String Beispiele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2017D31-E39B-EBEA-EA22-929A0EF68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295426"/>
            <a:ext cx="8820471" cy="4552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A1CF53-64BA-ABDB-45AF-36ACFC6D95FD}"/>
              </a:ext>
            </a:extLst>
          </p:cNvPr>
          <p:cNvSpPr txBox="1"/>
          <p:nvPr/>
        </p:nvSpPr>
        <p:spPr>
          <a:xfrm>
            <a:off x="1043608" y="408391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Output: </a:t>
            </a:r>
            <a:r>
              <a:rPr lang="en-GB" sz="2800" b="1" dirty="0">
                <a:latin typeface="Ubuntu Mono" panose="020B0509030602030204" pitchFamily="49" charset="0"/>
              </a:rPr>
              <a:t>13</a:t>
            </a:r>
            <a:endParaRPr lang="en-CH" sz="2800" b="1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3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String Beispiele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1CF53-64BA-ABDB-45AF-36ACFC6D95FD}"/>
              </a:ext>
            </a:extLst>
          </p:cNvPr>
          <p:cNvSpPr txBox="1"/>
          <p:nvPr/>
        </p:nvSpPr>
        <p:spPr>
          <a:xfrm>
            <a:off x="737444" y="3651870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Output: </a:t>
            </a:r>
            <a:r>
              <a:rPr lang="en-GB" sz="2800" b="1" dirty="0" err="1">
                <a:latin typeface="Ubuntu Mono" panose="020B0509030602030204" pitchFamily="49" charset="0"/>
              </a:rPr>
              <a:t>FUEHRg</a:t>
            </a:r>
            <a:endParaRPr lang="en-CH" sz="2800" b="1" dirty="0">
              <a:latin typeface="Ubuntu Mono" panose="020B0509030602030204" pitchFamily="49" charset="0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7958EAD-3064-532F-4C52-78BD19806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791"/>
            <a:ext cx="9144000" cy="36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String Beispiele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1CF53-64BA-ABDB-45AF-36ACFC6D95FD}"/>
              </a:ext>
            </a:extLst>
          </p:cNvPr>
          <p:cNvSpPr txBox="1"/>
          <p:nvPr/>
        </p:nvSpPr>
        <p:spPr>
          <a:xfrm>
            <a:off x="755576" y="3795886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Output: </a:t>
            </a:r>
            <a:r>
              <a:rPr lang="en-GB" sz="2800" b="1" dirty="0" err="1">
                <a:latin typeface="Ubuntu Mono" panose="020B0509030602030204" pitchFamily="49" charset="0"/>
              </a:rPr>
              <a:t>ammie</a:t>
            </a:r>
            <a:r>
              <a:rPr lang="en-GB" sz="2800" b="1" dirty="0">
                <a:latin typeface="Ubuntu Mono" panose="020B0509030602030204" pitchFamily="49" charset="0"/>
              </a:rPr>
              <a:t>*</a:t>
            </a:r>
            <a:r>
              <a:rPr lang="en-GB" sz="2800" b="1" dirty="0" err="1">
                <a:latin typeface="Ubuntu Mono" panose="020B0509030602030204" pitchFamily="49" charset="0"/>
              </a:rPr>
              <a:t>uP</a:t>
            </a:r>
            <a:endParaRPr lang="en-CH" sz="2800" b="1" dirty="0">
              <a:latin typeface="Ubuntu Mono" panose="020B0509030602030204" pitchFamily="49" charset="0"/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156A60-726F-AA89-3F1E-0C35053D7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30"/>
            <a:ext cx="9144000" cy="39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String Beispiele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1CF53-64BA-ABDB-45AF-36ACFC6D95FD}"/>
              </a:ext>
            </a:extLst>
          </p:cNvPr>
          <p:cNvSpPr txBox="1"/>
          <p:nvPr/>
        </p:nvSpPr>
        <p:spPr>
          <a:xfrm>
            <a:off x="755576" y="3795886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Output: </a:t>
            </a:r>
            <a:r>
              <a:rPr lang="en-GB" sz="2800" b="1" dirty="0">
                <a:latin typeface="Ubuntu Mono" panose="020B0509030602030204" pitchFamily="49" charset="0"/>
              </a:rPr>
              <a:t>Ja2024</a:t>
            </a:r>
            <a:endParaRPr lang="en-CH" sz="2800" b="1" dirty="0">
              <a:latin typeface="Ubuntu Mono" panose="020B0509030602030204" pitchFamily="49" charset="0"/>
            </a:endParaRP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111348D-4742-1777-DC23-D954E1D20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113"/>
            <a:ext cx="9144000" cy="41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2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String Beispiele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1CF53-64BA-ABDB-45AF-36ACFC6D95FD}"/>
              </a:ext>
            </a:extLst>
          </p:cNvPr>
          <p:cNvSpPr txBox="1"/>
          <p:nvPr/>
        </p:nvSpPr>
        <p:spPr>
          <a:xfrm>
            <a:off x="755576" y="3795886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Output: </a:t>
            </a:r>
            <a:r>
              <a:rPr lang="en-GB" sz="2800" b="1" dirty="0">
                <a:latin typeface="Ubuntu Mono" panose="020B0509030602030204" pitchFamily="49" charset="0"/>
              </a:rPr>
              <a:t>-1</a:t>
            </a:r>
            <a:endParaRPr lang="en-CH" sz="2800" b="1" dirty="0">
              <a:latin typeface="Ubuntu Mono" panose="020B0509030602030204" pitchFamily="49" charset="0"/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57A57CD-A4AD-67C4-45D3-28C6F51913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897"/>
            <a:ext cx="9144000" cy="406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String Beispiele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1CF53-64BA-ABDB-45AF-36ACFC6D95FD}"/>
              </a:ext>
            </a:extLst>
          </p:cNvPr>
          <p:cNvSpPr txBox="1"/>
          <p:nvPr/>
        </p:nvSpPr>
        <p:spPr>
          <a:xfrm>
            <a:off x="755576" y="3795886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Output: </a:t>
            </a:r>
            <a:r>
              <a:rPr lang="en-GB" sz="2800" b="1" dirty="0" err="1">
                <a:latin typeface="Ubuntu Mono" panose="020B0509030602030204" pitchFamily="49" charset="0"/>
              </a:rPr>
              <a:t>nXuehru</a:t>
            </a:r>
            <a:endParaRPr lang="en-CH" sz="2800" b="1" dirty="0">
              <a:latin typeface="Ubuntu Mono" panose="020B0509030602030204" pitchFamily="49" charset="0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1294007-C7C2-169C-EA32-7256FE7AFD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68"/>
            <a:ext cx="9144000" cy="35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029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String Beispiele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1CF53-64BA-ABDB-45AF-36ACFC6D95FD}"/>
              </a:ext>
            </a:extLst>
          </p:cNvPr>
          <p:cNvSpPr txBox="1"/>
          <p:nvPr/>
        </p:nvSpPr>
        <p:spPr>
          <a:xfrm>
            <a:off x="539552" y="3579862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Output: </a:t>
            </a:r>
            <a:r>
              <a:rPr lang="en-GB" sz="2800" b="1" dirty="0" err="1">
                <a:latin typeface="Ubuntu Mono" panose="020B0509030602030204" pitchFamily="49" charset="0"/>
              </a:rPr>
              <a:t>Pogrg</a:t>
            </a:r>
            <a:endParaRPr lang="en-CH" sz="2800" b="1" dirty="0">
              <a:latin typeface="Ubuntu Mono" panose="020B0509030602030204" pitchFamily="49" charset="0"/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8F7B267-4C2B-B9D9-D519-7D02BD3C9F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77" y="951570"/>
            <a:ext cx="937355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Nachbesprechung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98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1: Fehlerbehebung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l="31875" t="7461" r="32648" b="78228"/>
          <a:stretch/>
        </p:blipFill>
        <p:spPr>
          <a:xfrm>
            <a:off x="311700" y="1275750"/>
            <a:ext cx="4624527" cy="1172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30"/>
          <p:cNvCxnSpPr/>
          <p:nvPr/>
        </p:nvCxnSpPr>
        <p:spPr>
          <a:xfrm flipH="1">
            <a:off x="1868725" y="1206775"/>
            <a:ext cx="131100" cy="21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7" name="Google Shape;177;p30"/>
          <p:cNvCxnSpPr/>
          <p:nvPr/>
        </p:nvCxnSpPr>
        <p:spPr>
          <a:xfrm flipH="1">
            <a:off x="3289900" y="1330925"/>
            <a:ext cx="96000" cy="180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" name="Google Shape;178;p30"/>
          <p:cNvCxnSpPr/>
          <p:nvPr/>
        </p:nvCxnSpPr>
        <p:spPr>
          <a:xfrm>
            <a:off x="972325" y="1648125"/>
            <a:ext cx="213900" cy="62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9" name="Google Shape;179;p30"/>
          <p:cNvCxnSpPr/>
          <p:nvPr/>
        </p:nvCxnSpPr>
        <p:spPr>
          <a:xfrm rot="10800000">
            <a:off x="2248025" y="1779325"/>
            <a:ext cx="82800" cy="2067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" name="Google Shape;180;p30"/>
          <p:cNvCxnSpPr/>
          <p:nvPr/>
        </p:nvCxnSpPr>
        <p:spPr>
          <a:xfrm rot="10800000">
            <a:off x="2634125" y="1868800"/>
            <a:ext cx="200100" cy="13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1" name="Google Shape;181;p30"/>
          <p:cNvCxnSpPr/>
          <p:nvPr/>
        </p:nvCxnSpPr>
        <p:spPr>
          <a:xfrm rot="10800000" flipH="1">
            <a:off x="4627175" y="1786225"/>
            <a:ext cx="27600" cy="186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" name="Google Shape;182;p30"/>
          <p:cNvCxnSpPr/>
          <p:nvPr/>
        </p:nvCxnSpPr>
        <p:spPr>
          <a:xfrm rot="10800000">
            <a:off x="4516800" y="2185900"/>
            <a:ext cx="34500" cy="1725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3" name="Google Shape;183;p30"/>
          <p:cNvCxnSpPr/>
          <p:nvPr/>
        </p:nvCxnSpPr>
        <p:spPr>
          <a:xfrm rot="10800000">
            <a:off x="1020525" y="2282475"/>
            <a:ext cx="124200" cy="138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4" name="Google Shape;184;p30"/>
          <p:cNvCxnSpPr/>
          <p:nvPr/>
        </p:nvCxnSpPr>
        <p:spPr>
          <a:xfrm rot="10800000">
            <a:off x="1676350" y="2168800"/>
            <a:ext cx="82800" cy="2067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85" name="Google Shape;18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688" y="3218313"/>
            <a:ext cx="4791075" cy="132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0"/>
          <p:cNvCxnSpPr/>
          <p:nvPr/>
        </p:nvCxnSpPr>
        <p:spPr>
          <a:xfrm flipH="1">
            <a:off x="2703125" y="1206775"/>
            <a:ext cx="131100" cy="21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5BA413E-410C-349E-271F-EE70B6BE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t="44140"/>
          <a:stretch/>
        </p:blipFill>
        <p:spPr>
          <a:xfrm>
            <a:off x="599525" y="1311962"/>
            <a:ext cx="4865225" cy="26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/>
          <p:nvPr/>
        </p:nvSpPr>
        <p:spPr>
          <a:xfrm>
            <a:off x="863425" y="3441350"/>
            <a:ext cx="4601400" cy="539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2053200" y="1311963"/>
            <a:ext cx="2244900" cy="128100"/>
          </a:xfrm>
          <a:prstGeom prst="rect">
            <a:avLst/>
          </a:prstGeom>
          <a:solidFill>
            <a:srgbClr val="E69138">
              <a:alpha val="34117"/>
            </a:srgbClr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2053200" y="1471104"/>
            <a:ext cx="2244900" cy="265500"/>
          </a:xfrm>
          <a:prstGeom prst="rect">
            <a:avLst/>
          </a:prstGeom>
          <a:solidFill>
            <a:srgbClr val="CC0000">
              <a:alpha val="26274"/>
            </a:srgbClr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2053200" y="1769163"/>
            <a:ext cx="2244900" cy="372000"/>
          </a:xfrm>
          <a:prstGeom prst="rect">
            <a:avLst/>
          </a:prstGeom>
          <a:solidFill>
            <a:srgbClr val="6AA84F">
              <a:alpha val="24705"/>
            </a:srgbClr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2053200" y="2170386"/>
            <a:ext cx="2244900" cy="372000"/>
          </a:xfrm>
          <a:prstGeom prst="rect">
            <a:avLst/>
          </a:prstGeom>
          <a:solidFill>
            <a:srgbClr val="3C78D8">
              <a:alpha val="30980"/>
            </a:srgbClr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2053200" y="2566916"/>
            <a:ext cx="2244900" cy="372000"/>
          </a:xfrm>
          <a:prstGeom prst="rect">
            <a:avLst/>
          </a:prstGeom>
          <a:solidFill>
            <a:srgbClr val="6AA84F">
              <a:alpha val="24705"/>
            </a:srgbClr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2053200" y="2966092"/>
            <a:ext cx="2244900" cy="265500"/>
          </a:xfrm>
          <a:prstGeom prst="rect">
            <a:avLst/>
          </a:prstGeom>
          <a:solidFill>
            <a:srgbClr val="CC0000">
              <a:alpha val="26274"/>
            </a:srgbClr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2053200" y="3250668"/>
            <a:ext cx="2244900" cy="128100"/>
          </a:xfrm>
          <a:prstGeom prst="rect">
            <a:avLst/>
          </a:prstGeom>
          <a:solidFill>
            <a:srgbClr val="E69138">
              <a:alpha val="34117"/>
            </a:srgbClr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31"/>
          <p:cNvGrpSpPr/>
          <p:nvPr/>
        </p:nvGrpSpPr>
        <p:grpSpPr>
          <a:xfrm>
            <a:off x="4526700" y="1163038"/>
            <a:ext cx="1838100" cy="2319494"/>
            <a:chOff x="6066525" y="2129575"/>
            <a:chExt cx="1838100" cy="2319494"/>
          </a:xfrm>
        </p:grpSpPr>
        <p:sp>
          <p:nvSpPr>
            <p:cNvPr id="201" name="Google Shape;201;p31"/>
            <p:cNvSpPr txBox="1"/>
            <p:nvPr/>
          </p:nvSpPr>
          <p:spPr>
            <a:xfrm>
              <a:off x="6066525" y="2129575"/>
              <a:ext cx="18381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printLine()</a:t>
              </a:r>
              <a:endParaRPr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2" name="Google Shape;202;p31"/>
            <p:cNvSpPr txBox="1"/>
            <p:nvPr/>
          </p:nvSpPr>
          <p:spPr>
            <a:xfrm>
              <a:off x="6066525" y="2358175"/>
              <a:ext cx="18381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printEmptyPart()</a:t>
              </a:r>
              <a:endParaRPr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3" name="Google Shape;203;p31"/>
            <p:cNvSpPr txBox="1"/>
            <p:nvPr/>
          </p:nvSpPr>
          <p:spPr>
            <a:xfrm>
              <a:off x="6066525" y="2718951"/>
              <a:ext cx="18381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printNarrowPart()</a:t>
              </a:r>
              <a:endParaRPr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4" name="Google Shape;204;p31"/>
            <p:cNvSpPr txBox="1"/>
            <p:nvPr/>
          </p:nvSpPr>
          <p:spPr>
            <a:xfrm>
              <a:off x="6066525" y="3126915"/>
              <a:ext cx="18381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printWidePart()</a:t>
              </a:r>
              <a:endParaRPr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5" name="Google Shape;205;p31"/>
            <p:cNvSpPr txBox="1"/>
            <p:nvPr/>
          </p:nvSpPr>
          <p:spPr>
            <a:xfrm>
              <a:off x="6066525" y="3528139"/>
              <a:ext cx="18381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printNarrowPart()</a:t>
              </a:r>
              <a:endParaRPr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6" name="Google Shape;206;p31"/>
            <p:cNvSpPr txBox="1"/>
            <p:nvPr/>
          </p:nvSpPr>
          <p:spPr>
            <a:xfrm>
              <a:off x="6066525" y="3861951"/>
              <a:ext cx="18381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printEmptyPart()</a:t>
              </a:r>
              <a:endParaRPr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7" name="Google Shape;207;p31"/>
            <p:cNvSpPr txBox="1"/>
            <p:nvPr/>
          </p:nvSpPr>
          <p:spPr>
            <a:xfrm>
              <a:off x="6066525" y="4077069"/>
              <a:ext cx="18381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printLine()</a:t>
              </a:r>
              <a:endParaRPr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2: </a:t>
            </a:r>
            <a:r>
              <a:rPr lang="en-GB" dirty="0" err="1"/>
              <a:t>Schweizerfahne</a:t>
            </a:r>
            <a:r>
              <a:rPr lang="en-GB" dirty="0"/>
              <a:t> (</a:t>
            </a:r>
            <a:r>
              <a:rPr lang="en-GB" dirty="0" err="1"/>
              <a:t>Konsole</a:t>
            </a:r>
            <a:r>
              <a:rPr lang="en-GB" dirty="0"/>
              <a:t>)</a:t>
            </a:r>
            <a:endParaRPr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4019546-D944-E124-917D-D1D051DF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Aufgabe 3: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Eingabe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und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Zufall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36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C91765A-1BF3-04A8-D615-C2B2AB528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24673"/>
            <a:ext cx="5823356" cy="3473802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CA161F-845F-983E-53E8-D672127F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91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190FB622-1D32-C087-C5AF-9F24826E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9582"/>
            <a:ext cx="6921084" cy="2646080"/>
          </a:xfrm>
          <a:prstGeom prst="rect">
            <a:avLst/>
          </a:prstGeom>
        </p:spPr>
      </p:pic>
      <p:pic>
        <p:nvPicPr>
          <p:cNvPr id="5" name="Picture 4" descr="A red die with white numbers&#10;&#10;Description automatically generated">
            <a:extLst>
              <a:ext uri="{FF2B5EF4-FFF2-40B4-BE49-F238E27FC236}">
                <a16:creationId xmlns:a16="http://schemas.microsoft.com/office/drawing/2014/main" id="{3333A2B8-E6E5-5AD2-F84C-644FC00146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50" y="1347614"/>
            <a:ext cx="2180346" cy="1779662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2951421-794F-CA46-3C22-306B1EB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14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Aufgabe 4: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Berechnung</a:t>
            </a:r>
            <a:endParaRPr sz="36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74"/>
          <p:cNvPicPr preferRelativeResize="0"/>
          <p:nvPr/>
        </p:nvPicPr>
        <p:blipFill rotWithShape="1">
          <a:blip r:embed="rId3">
            <a:alphaModFix/>
          </a:blip>
          <a:srcRect l="4414"/>
          <a:stretch/>
        </p:blipFill>
        <p:spPr>
          <a:xfrm>
            <a:off x="398930" y="1113531"/>
            <a:ext cx="8346140" cy="383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B912FFD-C0FE-0769-2521-0EC71006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5"/>
          <p:cNvPicPr preferRelativeResize="0"/>
          <p:nvPr/>
        </p:nvPicPr>
        <p:blipFill rotWithShape="1">
          <a:blip r:embed="rId3">
            <a:alphaModFix/>
          </a:blip>
          <a:srcRect l="6375" b="10746"/>
          <a:stretch/>
        </p:blipFill>
        <p:spPr>
          <a:xfrm>
            <a:off x="318275" y="130700"/>
            <a:ext cx="8275424" cy="28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5"/>
          <p:cNvPicPr preferRelativeResize="0"/>
          <p:nvPr/>
        </p:nvPicPr>
        <p:blipFill rotWithShape="1">
          <a:blip r:embed="rId4">
            <a:alphaModFix/>
          </a:blip>
          <a:srcRect l="6375"/>
          <a:stretch/>
        </p:blipFill>
        <p:spPr>
          <a:xfrm>
            <a:off x="267675" y="3441825"/>
            <a:ext cx="8275424" cy="1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5"/>
          <p:cNvSpPr/>
          <p:nvPr/>
        </p:nvSpPr>
        <p:spPr>
          <a:xfrm>
            <a:off x="405700" y="231850"/>
            <a:ext cx="369300" cy="28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5"/>
          <p:cNvSpPr/>
          <p:nvPr/>
        </p:nvSpPr>
        <p:spPr>
          <a:xfrm>
            <a:off x="405700" y="3607975"/>
            <a:ext cx="369300" cy="28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0620A4B-552F-9293-33EA-8893FC11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Aufgabe 5: EBNF</a:t>
            </a:r>
            <a:endParaRPr sz="36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C7FDE1A9-5C4B-343B-E77A-A846528E6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622"/>
            <a:ext cx="9144000" cy="296631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CB104C1-CA4A-1D99-930D-7BC1D593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59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Aufgabe 5: EBNF</a:t>
            </a:r>
            <a:endParaRPr sz="36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DCF6DD6A-5F66-3BC3-B994-57F7CD2F0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622"/>
            <a:ext cx="9144000" cy="2942376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7156877-F178-CDB6-6CEB-28C709AE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8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00150"/>
            <a:ext cx="8003232" cy="3747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  <a:tabLst>
                <a:tab pos="1714500" algn="l"/>
                <a:tab pos="3086100" algn="l"/>
                <a:tab pos="4375547" algn="l"/>
              </a:tabLst>
            </a:pPr>
            <a:r>
              <a:rPr lang="de-CH" altLang="en-US" dirty="0"/>
              <a:t>Acht </a:t>
            </a:r>
            <a:r>
              <a:rPr lang="de-CH" altLang="en-US" b="1" dirty="0">
                <a:solidFill>
                  <a:srgbClr val="7030A0"/>
                </a:solidFill>
              </a:rPr>
              <a:t>primitive Typen</a:t>
            </a:r>
            <a:r>
              <a:rPr lang="de-CH" altLang="en-US" dirty="0"/>
              <a:t> («</a:t>
            </a:r>
            <a:r>
              <a:rPr lang="de-CH" altLang="en-US" b="1" dirty="0">
                <a:solidFill>
                  <a:srgbClr val="7030A0"/>
                </a:solidFill>
              </a:rPr>
              <a:t>primitive</a:t>
            </a:r>
            <a:r>
              <a:rPr lang="de-CH" altLang="en-US" dirty="0"/>
              <a:t> </a:t>
            </a:r>
            <a:r>
              <a:rPr lang="de-CH" altLang="en-US" b="1" dirty="0" err="1">
                <a:solidFill>
                  <a:srgbClr val="7030A0"/>
                </a:solidFill>
              </a:rPr>
              <a:t>types</a:t>
            </a:r>
            <a:r>
              <a:rPr lang="de-CH" altLang="en-US" dirty="0"/>
              <a:t>»): für Zahlen, Buchstaben und Wahrheitswerte. Beispiele:</a:t>
            </a:r>
          </a:p>
          <a:p>
            <a:pPr marL="557213" lvl="1" indent="-214313">
              <a:lnSpc>
                <a:spcPct val="120000"/>
              </a:lnSpc>
              <a:buNone/>
              <a:tabLst>
                <a:tab pos="1714500" algn="l"/>
                <a:tab pos="3086100" algn="l"/>
                <a:tab pos="4375547" algn="l"/>
              </a:tabLst>
            </a:pPr>
            <a:r>
              <a:rPr lang="de-CH" altLang="en-US" sz="1500" b="1" dirty="0"/>
              <a:t>	</a:t>
            </a:r>
            <a:r>
              <a:rPr lang="de-CH" altLang="en-US" b="1" u="sng" dirty="0"/>
              <a:t>Name	Beschreibung              Beispiele</a:t>
            </a:r>
          </a:p>
          <a:p>
            <a:pPr marL="557213" lvl="1" indent="-214313">
              <a:buClr>
                <a:schemeClr val="bg1"/>
              </a:buClr>
              <a:tabLst>
                <a:tab pos="1714500" algn="l"/>
                <a:tab pos="3086100" algn="l"/>
                <a:tab pos="4000500" algn="l"/>
              </a:tabLst>
            </a:pPr>
            <a:r>
              <a:rPr lang="de-CH" altLang="en-US" sz="1800" dirty="0" err="1">
                <a:solidFill>
                  <a:srgbClr val="5A5434"/>
                </a:solidFill>
                <a:latin typeface="Ubuntu Mono" panose="020B0509030602030204" pitchFamily="49" charset="0"/>
              </a:rPr>
              <a:t>int</a:t>
            </a:r>
            <a:r>
              <a:rPr lang="de-CH" altLang="en-US" sz="1800" dirty="0"/>
              <a:t>	ganze Zahlen                 	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-2147483648</a:t>
            </a:r>
            <a:r>
              <a:rPr lang="de-CH" altLang="en-US" sz="1800" dirty="0"/>
              <a:t>,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 -3</a:t>
            </a:r>
            <a:r>
              <a:rPr lang="de-CH" altLang="en-US" sz="1800" dirty="0"/>
              <a:t>,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 0</a:t>
            </a:r>
            <a:r>
              <a:rPr lang="de-CH" altLang="en-US" sz="1800" dirty="0"/>
              <a:t>,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 42</a:t>
            </a:r>
            <a:r>
              <a:rPr lang="de-CH" altLang="en-US" sz="1800" dirty="0"/>
              <a:t>,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 2147483647</a:t>
            </a:r>
          </a:p>
          <a:p>
            <a:pPr marL="557213" lvl="1" indent="-214313">
              <a:buClr>
                <a:schemeClr val="bg1"/>
              </a:buClr>
              <a:tabLst>
                <a:tab pos="1714500" algn="l"/>
                <a:tab pos="3086100" algn="l"/>
                <a:tab pos="4000500" algn="l"/>
              </a:tabLst>
            </a:pPr>
            <a:r>
              <a:rPr lang="de-CH" altLang="en-US" sz="1800" dirty="0" err="1">
                <a:solidFill>
                  <a:srgbClr val="5A5434"/>
                </a:solidFill>
                <a:latin typeface="Ubuntu Mono" panose="020B0509030602030204" pitchFamily="49" charset="0"/>
              </a:rPr>
              <a:t>long</a:t>
            </a:r>
            <a:r>
              <a:rPr lang="de-CH" altLang="en-US" sz="1800" dirty="0">
                <a:latin typeface="Courier New" charset="0"/>
              </a:rPr>
              <a:t>	</a:t>
            </a:r>
            <a:r>
              <a:rPr lang="de-CH" altLang="en-US" sz="1800" dirty="0"/>
              <a:t>grosse ganze Zahlen     	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42</a:t>
            </a:r>
            <a:r>
              <a:rPr lang="de-CH" altLang="en-US" sz="1800" dirty="0"/>
              <a:t>,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 -3</a:t>
            </a:r>
            <a:r>
              <a:rPr lang="de-CH" altLang="en-US" sz="1800" dirty="0"/>
              <a:t>,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 0</a:t>
            </a:r>
            <a:r>
              <a:rPr lang="de-CH" altLang="en-US" sz="1800" dirty="0"/>
              <a:t>,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 </a:t>
            </a:r>
            <a:r>
              <a:rPr lang="de-CH" sz="1800" dirty="0">
                <a:solidFill>
                  <a:srgbClr val="5A5434"/>
                </a:solidFill>
                <a:latin typeface="Ubuntu Mono" panose="020B0509030602030204" pitchFamily="49" charset="0"/>
              </a:rPr>
              <a:t>9223372036854775807</a:t>
            </a:r>
            <a:endParaRPr lang="de-CH" altLang="en-US" sz="1800" dirty="0">
              <a:solidFill>
                <a:srgbClr val="5A5434"/>
              </a:solidFill>
              <a:latin typeface="Ubuntu Mono" panose="020B0509030602030204" pitchFamily="49" charset="0"/>
            </a:endParaRPr>
          </a:p>
          <a:p>
            <a:pPr marL="557213" lvl="1" indent="-214313">
              <a:buClr>
                <a:schemeClr val="bg1"/>
              </a:buClr>
              <a:tabLst>
                <a:tab pos="1714500" algn="l"/>
                <a:tab pos="3086100" algn="l"/>
                <a:tab pos="4000500" algn="l"/>
              </a:tabLst>
            </a:pP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double</a:t>
            </a:r>
            <a:r>
              <a:rPr lang="de-CH" altLang="en-US" sz="1800" dirty="0"/>
              <a:t>	reelle Zahlen	               	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3.1</a:t>
            </a:r>
            <a:r>
              <a:rPr lang="de-CH" altLang="en-US" sz="1800" dirty="0"/>
              <a:t>,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 -0.25</a:t>
            </a:r>
            <a:r>
              <a:rPr lang="de-CH" altLang="en-US" sz="1800" dirty="0"/>
              <a:t>,</a:t>
            </a:r>
            <a:r>
              <a:rPr lang="de-CH" altLang="en-US" sz="1800" dirty="0">
                <a:solidFill>
                  <a:srgbClr val="5A5434"/>
                </a:solidFill>
                <a:latin typeface="Ubuntu Mono" panose="020B0509030602030204" pitchFamily="49" charset="0"/>
              </a:rPr>
              <a:t> 9.4e3</a:t>
            </a:r>
          </a:p>
          <a:p>
            <a:pPr marL="557213" lvl="1" indent="-214313">
              <a:buClr>
                <a:schemeClr val="bg1"/>
              </a:buClr>
              <a:tabLst>
                <a:tab pos="1714500" algn="l"/>
                <a:tab pos="3086100" algn="l"/>
                <a:tab pos="4000500" algn="l"/>
              </a:tabLst>
            </a:pPr>
            <a:r>
              <a:rPr lang="de-CH" altLang="en-US" sz="1800" dirty="0" err="1">
                <a:solidFill>
                  <a:schemeClr val="bg1">
                    <a:lumMod val="65000"/>
                  </a:schemeClr>
                </a:solidFill>
                <a:latin typeface="Ubuntu Mono" panose="020B0509030602030204" pitchFamily="49" charset="0"/>
              </a:rPr>
              <a:t>char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</a:rPr>
              <a:t>	(einzelne) Buchstaben  	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  <a:latin typeface="Ubuntu Mono" panose="020B0509030602030204" pitchFamily="49" charset="0"/>
              </a:rPr>
              <a:t>'a'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  <a:latin typeface="Ubuntu Mono" panose="020B0509030602030204" pitchFamily="49" charset="0"/>
              </a:rPr>
              <a:t> 'X'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  <a:latin typeface="Ubuntu Mono" panose="020B0509030602030204" pitchFamily="49" charset="0"/>
              </a:rPr>
              <a:t> '?'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  <a:latin typeface="Ubuntu Mono" panose="020B0509030602030204" pitchFamily="49" charset="0"/>
              </a:rPr>
              <a:t> '\n'</a:t>
            </a:r>
          </a:p>
          <a:p>
            <a:pPr marL="557213" lvl="1" indent="-214313">
              <a:buClr>
                <a:schemeClr val="bg1"/>
              </a:buClr>
              <a:tabLst>
                <a:tab pos="1714500" algn="l"/>
                <a:tab pos="3086100" algn="l"/>
                <a:tab pos="4000500" algn="l"/>
              </a:tabLst>
            </a:pPr>
            <a:r>
              <a:rPr lang="de-CH" altLang="en-US" sz="1800" dirty="0" err="1">
                <a:solidFill>
                  <a:schemeClr val="bg1">
                    <a:lumMod val="65000"/>
                  </a:schemeClr>
                </a:solidFill>
                <a:latin typeface="Ubuntu Mono" panose="020B0509030602030204" pitchFamily="49" charset="0"/>
              </a:rPr>
              <a:t>boolean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</a:rPr>
              <a:t>	Wahrheitswerte             	</a:t>
            </a:r>
            <a:r>
              <a:rPr lang="de-CH" altLang="en-US" sz="1800" dirty="0" err="1">
                <a:solidFill>
                  <a:schemeClr val="bg1">
                    <a:lumMod val="65000"/>
                  </a:schemeClr>
                </a:solidFill>
                <a:latin typeface="Ubuntu Mono" panose="020B0509030602030204" pitchFamily="49" charset="0"/>
              </a:rPr>
              <a:t>true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de-CH" altLang="en-US" sz="1800" dirty="0">
                <a:solidFill>
                  <a:schemeClr val="bg1">
                    <a:lumMod val="6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de-CH" altLang="en-US" sz="1800" dirty="0" err="1">
                <a:solidFill>
                  <a:schemeClr val="bg1">
                    <a:lumMod val="65000"/>
                  </a:schemeClr>
                </a:solidFill>
                <a:latin typeface="Ubuntu Mono" panose="020B0509030602030204" pitchFamily="49" charset="0"/>
              </a:rPr>
              <a:t>false</a:t>
            </a:r>
            <a:endParaRPr lang="de-CH" altLang="en-US" sz="1800" dirty="0">
              <a:solidFill>
                <a:schemeClr val="bg1">
                  <a:lumMod val="65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F010F-D388-F243-BFBD-3E75CE82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E6C0F7-07AB-BD04-52DF-2916E0F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</a:t>
            </a:r>
            <a:r>
              <a:rPr lang="en-US" dirty="0" err="1"/>
              <a:t>Typen</a:t>
            </a:r>
            <a:r>
              <a:rPr lang="en-US" dirty="0"/>
              <a:t> in Java</a:t>
            </a:r>
            <a:endParaRPr lang="en-CH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4DDD52B-155B-706F-1391-6E3786B60046}"/>
              </a:ext>
            </a:extLst>
          </p:cNvPr>
          <p:cNvSpPr txBox="1">
            <a:spLocks/>
          </p:cNvSpPr>
          <p:nvPr/>
        </p:nvSpPr>
        <p:spPr>
          <a:xfrm>
            <a:off x="457890" y="4767263"/>
            <a:ext cx="79305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Wer</a:t>
            </a:r>
            <a:r>
              <a:rPr lang="en-US" dirty="0"/>
              <a:t> es </a:t>
            </a:r>
            <a:r>
              <a:rPr lang="en-US" dirty="0" err="1"/>
              <a:t>genau</a:t>
            </a:r>
            <a:r>
              <a:rPr lang="en-US" dirty="0"/>
              <a:t> </a:t>
            </a:r>
            <a:r>
              <a:rPr lang="en-US" dirty="0" err="1"/>
              <a:t>wissen</a:t>
            </a:r>
            <a:r>
              <a:rPr lang="en-US" dirty="0"/>
              <a:t> </a:t>
            </a:r>
            <a:r>
              <a:rPr lang="en-US" dirty="0" err="1"/>
              <a:t>möchte</a:t>
            </a:r>
            <a:r>
              <a:rPr lang="en-US" dirty="0"/>
              <a:t>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Language Specs §4.2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75376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Vorbesprechung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293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1: Binärdarstellung</a:t>
            </a:r>
            <a:endParaRPr/>
          </a:p>
        </p:txBody>
      </p:sp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4096FCFD-8867-0DF4-4B97-1636BBCD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6" y="1625726"/>
            <a:ext cx="8244408" cy="1892047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7B0B513-1116-7DC9-FB57-38D34E99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2: Grösster gemeinsamer Teiler</a:t>
            </a:r>
            <a:endParaRPr/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E770114-A7E9-C2B8-C888-430FBAB6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" y="1237974"/>
            <a:ext cx="8964488" cy="3460501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5D5A94-D047-921B-D39B-442B19F8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3: Zahlenerkennung</a:t>
            </a: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8DD137-0C82-C2F8-95A6-A322E384D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24" y="1045163"/>
            <a:ext cx="6104928" cy="3714011"/>
          </a:xfrm>
          <a:prstGeom prst="rect">
            <a:avLst/>
          </a:prstGeom>
        </p:spPr>
      </p:pic>
      <p:sp>
        <p:nvSpPr>
          <p:cNvPr id="289" name="Google Shape;289;p40"/>
          <p:cNvSpPr/>
          <p:nvPr/>
        </p:nvSpPr>
        <p:spPr>
          <a:xfrm>
            <a:off x="1461738" y="2663518"/>
            <a:ext cx="6219300" cy="477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ym typeface="Arial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24F80CB-AC13-C7BD-1C29-87E9A0FC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4: Berechnungen</a:t>
            </a: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D2060A-B2DF-E77A-9A09-5F1A2CE26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06"/>
            <a:ext cx="9144000" cy="3301855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FED8BBD-663D-AEE6-EC3E-3A363FA5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4: Berechnungen</a:t>
            </a:r>
            <a:endParaRPr/>
          </a:p>
        </p:txBody>
      </p: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EBFE5E8-0EC4-4B2E-78A6-43E465F4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06"/>
            <a:ext cx="9144000" cy="3314153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663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4: Berechnungen</a:t>
            </a: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55095AC-BA76-2C97-2D01-E1EF5AAD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06"/>
            <a:ext cx="9144000" cy="3122742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6F4962-FEA7-07DD-FC2A-8612226F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25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5: Scrabble</a:t>
            </a: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FEADB42-094D-7222-1C8C-1EE04D75D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249996"/>
            <a:ext cx="8028384" cy="3415753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9EA7393-B5A5-AE6A-E1CA-8913B674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5: Scrabble</a:t>
            </a:r>
            <a:endParaRPr/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623B6F0-3183-1439-405A-CEB4D3C7A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8" y="1779662"/>
            <a:ext cx="8388424" cy="232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7F62D9-781E-7F7D-DE28-D40EC7183855}"/>
              </a:ext>
            </a:extLst>
          </p:cNvPr>
          <p:cNvSpPr/>
          <p:nvPr/>
        </p:nvSpPr>
        <p:spPr>
          <a:xfrm>
            <a:off x="467544" y="3651870"/>
            <a:ext cx="78488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FC74FB3-C39B-8E14-F90C-237DD0F0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956A-B8AE-FEF4-9E79-804BA8B3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Kahoot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5508E-D144-C45E-6DFE-4E8091732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2BEB1-76C7-2471-33D2-DE7DC9CE2A80}"/>
              </a:ext>
            </a:extLst>
          </p:cNvPr>
          <p:cNvSpPr txBox="1"/>
          <p:nvPr/>
        </p:nvSpPr>
        <p:spPr>
          <a:xfrm>
            <a:off x="1547664" y="2807984"/>
            <a:ext cx="775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https://create.kahoot.it/details/30619062-8866-450e-a8f2-99d32eafcee3</a:t>
            </a:r>
          </a:p>
        </p:txBody>
      </p:sp>
    </p:spTree>
    <p:extLst>
      <p:ext uri="{BB962C8B-B14F-4D97-AF65-F5344CB8AC3E}">
        <p14:creationId xmlns:p14="http://schemas.microsoft.com/office/powerpoint/2010/main" val="417455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37E7-4C61-6045-934A-F0A4ADD4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altLang="en-US" dirty="0"/>
              <a:t>Fragen: Wozu evaluieren diese Ausdrücke?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CE0A9-E1BB-134A-AB8A-04C1A586F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6707088" cy="3567112"/>
          </a:xfrm>
        </p:spPr>
        <p:txBody>
          <a:bodyPr>
            <a:normAutofit/>
          </a:bodyPr>
          <a:lstStyle/>
          <a:p>
            <a:pPr marL="514350" indent="-457200">
              <a:buFont typeface="+mj-lt"/>
              <a:buAutoNum type="arabicPeriod"/>
              <a:tabLst>
                <a:tab pos="2114550" algn="l"/>
                <a:tab pos="3427413" algn="l"/>
                <a:tab pos="4572000" algn="l"/>
              </a:tabLst>
            </a:pPr>
            <a:r>
              <a:rPr lang="de-CH" altLang="en-US" spc="-90" dirty="0">
                <a:solidFill>
                  <a:srgbClr val="5A5434"/>
                </a:solidFill>
                <a:latin typeface="Ubuntu Mono" panose="020B0509030602030204" pitchFamily="49" charset="0"/>
              </a:rPr>
              <a:t>(30 * 2 + 5) % 7 / 3		       </a:t>
            </a:r>
          </a:p>
          <a:p>
            <a:pPr marL="514350" indent="-457200">
              <a:buFont typeface="+mj-lt"/>
              <a:buAutoNum type="arabicPeriod"/>
              <a:tabLst>
                <a:tab pos="2114550" algn="l"/>
                <a:tab pos="3427413" algn="l"/>
                <a:tab pos="4572000" algn="l"/>
              </a:tabLst>
            </a:pPr>
            <a:r>
              <a:rPr lang="de-CH" altLang="en-US" spc="-90" dirty="0">
                <a:solidFill>
                  <a:srgbClr val="5A5434"/>
                </a:solidFill>
                <a:latin typeface="Ubuntu Mono" panose="020B0509030602030204" pitchFamily="49" charset="0"/>
              </a:rPr>
              <a:t>485 % (12 + 6 * 2) – 4 * 5 / 2      </a:t>
            </a:r>
          </a:p>
          <a:p>
            <a:pPr marL="514350" indent="-457200">
              <a:buFont typeface="+mj-lt"/>
              <a:buAutoNum type="arabicPeriod"/>
              <a:tabLst>
                <a:tab pos="2114550" algn="l"/>
                <a:tab pos="3427413" algn="l"/>
                <a:tab pos="4572000" algn="l"/>
              </a:tabLst>
            </a:pPr>
            <a:r>
              <a:rPr lang="de-CH" altLang="en-US" dirty="0"/>
              <a:t>​</a:t>
            </a:r>
            <a:r>
              <a:rPr lang="de-CH" altLang="en-US" spc="-90" dirty="0">
                <a:solidFill>
                  <a:srgbClr val="5A5434"/>
                </a:solidFill>
                <a:latin typeface="Ubuntu Mono" panose="020B0509030602030204" pitchFamily="49" charset="0"/>
              </a:rPr>
              <a:t>(8 + 15 * 3 % 7) / 2 + 9	</a:t>
            </a:r>
            <a:r>
              <a:rPr lang="de-CH" altLang="en-US" dirty="0"/>
              <a:t> 	 </a:t>
            </a:r>
            <a:endParaRPr lang="de-CH" altLang="en-US" spc="-90" dirty="0">
              <a:solidFill>
                <a:srgbClr val="5A5434"/>
              </a:solidFill>
              <a:latin typeface="Ubuntu Mono" panose="020B0509030602030204" pitchFamily="49" charset="0"/>
            </a:endParaRPr>
          </a:p>
          <a:p>
            <a:pPr marL="514350" indent="-457200">
              <a:buFont typeface="+mj-lt"/>
              <a:buAutoNum type="arabicPeriod"/>
              <a:tabLst>
                <a:tab pos="2114550" algn="l"/>
                <a:tab pos="3427413" algn="l"/>
                <a:tab pos="4572000" algn="l"/>
              </a:tabLst>
            </a:pPr>
            <a:r>
              <a:rPr lang="de-CH" altLang="en-US" spc="-90" dirty="0">
                <a:solidFill>
                  <a:srgbClr val="5A5434"/>
                </a:solidFill>
                <a:latin typeface="Ubuntu Mono" panose="020B0509030602030204" pitchFamily="49" charset="0"/>
              </a:rPr>
              <a:t>10 * (6 + 5 % 4) – 20 / 4 + 8	</a:t>
            </a:r>
            <a:r>
              <a:rPr lang="de-CH" altLang="en-US" dirty="0"/>
              <a:t> 	</a:t>
            </a:r>
            <a:endParaRPr lang="de-CH" altLang="en-US" spc="-90" dirty="0">
              <a:solidFill>
                <a:srgbClr val="5A5434"/>
              </a:solidFill>
              <a:latin typeface="Ubuntu Mono" panose="020B0509030602030204" pitchFamily="49" charset="0"/>
            </a:endParaRPr>
          </a:p>
          <a:p>
            <a:pPr marL="514350" indent="-457200">
              <a:buFont typeface="+mj-lt"/>
              <a:buAutoNum type="arabicPeriod"/>
              <a:tabLst>
                <a:tab pos="2114550" algn="l"/>
                <a:tab pos="3427413" algn="l"/>
                <a:tab pos="4572000" algn="l"/>
              </a:tabLst>
            </a:pPr>
            <a:r>
              <a:rPr lang="de-CH" altLang="en-US" dirty="0"/>
              <a:t>​</a:t>
            </a:r>
            <a:r>
              <a:rPr lang="de-CH" altLang="en-US" spc="-90" dirty="0">
                <a:solidFill>
                  <a:srgbClr val="5A5434"/>
                </a:solidFill>
                <a:latin typeface="Ubuntu Mono" panose="020B0509030602030204" pitchFamily="49" charset="0"/>
              </a:rPr>
              <a:t>100 % (50 / 2) + 75 % (12 * 2) - 2	</a:t>
            </a:r>
          </a:p>
          <a:p>
            <a:pPr marL="514350" indent="-457200">
              <a:buFont typeface="+mj-lt"/>
              <a:buAutoNum type="arabicPeriod"/>
              <a:tabLst>
                <a:tab pos="2114550" algn="l"/>
                <a:tab pos="3427413" algn="l"/>
                <a:tab pos="4572000" algn="l"/>
              </a:tabLst>
            </a:pPr>
            <a:r>
              <a:rPr lang="de-CH" altLang="en-US" dirty="0"/>
              <a:t>​</a:t>
            </a:r>
            <a:r>
              <a:rPr lang="de-CH" altLang="en-US" spc="-90" dirty="0">
                <a:solidFill>
                  <a:srgbClr val="5A5434"/>
                </a:solidFill>
                <a:latin typeface="Ubuntu Mono" panose="020B0509030602030204" pitchFamily="49" charset="0"/>
              </a:rPr>
              <a:t>(9 + 3) * 2 – 18 % (5 + 2 * 3)	</a:t>
            </a:r>
          </a:p>
          <a:p>
            <a:pPr marL="514350" indent="-457200">
              <a:buFont typeface="+mj-lt"/>
              <a:buAutoNum type="arabicPeriod"/>
              <a:tabLst>
                <a:tab pos="2114550" algn="l"/>
                <a:tab pos="3427413" algn="l"/>
                <a:tab pos="4572000" algn="l"/>
              </a:tabLst>
            </a:pPr>
            <a:r>
              <a:rPr lang="de-CH" altLang="en-US" dirty="0"/>
              <a:t>​</a:t>
            </a:r>
            <a:r>
              <a:rPr lang="de-CH" altLang="en-US" spc="-90" dirty="0">
                <a:solidFill>
                  <a:srgbClr val="5A5434"/>
                </a:solidFill>
                <a:latin typeface="Ubuntu Mono" panose="020B0509030602030204" pitchFamily="49" charset="0"/>
              </a:rPr>
              <a:t>(6 * 3 + 2) % 7 – (14 / 2 + 4)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D0032-C4A2-A547-8C95-7D147008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F69A1-ED29-BBEC-57C8-DB61A2A36E03}"/>
              </a:ext>
            </a:extLst>
          </p:cNvPr>
          <p:cNvSpPr txBox="1"/>
          <p:nvPr/>
        </p:nvSpPr>
        <p:spPr>
          <a:xfrm>
            <a:off x="6228184" y="987574"/>
            <a:ext cx="145328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altLang="en-US" sz="2400" b="1" dirty="0"/>
              <a:t>ergibt	</a:t>
            </a:r>
            <a:r>
              <a:rPr lang="de-CH" altLang="en-US" sz="2400" b="1" spc="-90" dirty="0">
                <a:solidFill>
                  <a:srgbClr val="5A5434"/>
                </a:solidFill>
              </a:rPr>
              <a:t> 0</a:t>
            </a:r>
          </a:p>
          <a:p>
            <a:pPr>
              <a:lnSpc>
                <a:spcPct val="150000"/>
              </a:lnSpc>
            </a:pPr>
            <a:r>
              <a:rPr lang="de-CH" altLang="en-US" sz="2400" b="1" dirty="0"/>
              <a:t>ergibt	</a:t>
            </a:r>
            <a:r>
              <a:rPr lang="de-CH" altLang="en-US" sz="2400" b="1" spc="-90" dirty="0">
                <a:solidFill>
                  <a:srgbClr val="5A5434"/>
                </a:solidFill>
              </a:rPr>
              <a:t> -5</a:t>
            </a:r>
          </a:p>
          <a:p>
            <a:pPr>
              <a:lnSpc>
                <a:spcPct val="150000"/>
              </a:lnSpc>
            </a:pPr>
            <a:r>
              <a:rPr lang="de-CH" altLang="en-US" sz="2400" b="1" dirty="0"/>
              <a:t>ergibt	</a:t>
            </a:r>
            <a:r>
              <a:rPr lang="de-CH" altLang="en-US" sz="2400" b="1" spc="-90" dirty="0">
                <a:solidFill>
                  <a:srgbClr val="5A5434"/>
                </a:solidFill>
              </a:rPr>
              <a:t> 14</a:t>
            </a:r>
          </a:p>
          <a:p>
            <a:pPr>
              <a:lnSpc>
                <a:spcPct val="150000"/>
              </a:lnSpc>
            </a:pPr>
            <a:r>
              <a:rPr lang="de-CH" altLang="en-US" sz="2400" b="1" dirty="0"/>
              <a:t>ergibt	</a:t>
            </a:r>
            <a:r>
              <a:rPr lang="de-CH" altLang="en-US" sz="2400" b="1" spc="-90" dirty="0">
                <a:solidFill>
                  <a:srgbClr val="5A5434"/>
                </a:solidFill>
              </a:rPr>
              <a:t> 73</a:t>
            </a:r>
          </a:p>
          <a:p>
            <a:pPr>
              <a:lnSpc>
                <a:spcPct val="150000"/>
              </a:lnSpc>
            </a:pPr>
            <a:r>
              <a:rPr lang="de-CH" altLang="en-US" sz="2400" b="1" dirty="0"/>
              <a:t>ergibt	</a:t>
            </a:r>
            <a:r>
              <a:rPr lang="de-CH" altLang="en-US" sz="2400" b="1" spc="-90" dirty="0">
                <a:solidFill>
                  <a:srgbClr val="5A5434"/>
                </a:solidFill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de-CH" altLang="en-US" sz="2400" b="1" dirty="0"/>
              <a:t>ergibt	</a:t>
            </a:r>
            <a:r>
              <a:rPr lang="de-CH" altLang="en-US" sz="2400" b="1" spc="-90" dirty="0">
                <a:solidFill>
                  <a:srgbClr val="5A5434"/>
                </a:solidFill>
              </a:rPr>
              <a:t> 17</a:t>
            </a:r>
          </a:p>
          <a:p>
            <a:pPr>
              <a:lnSpc>
                <a:spcPct val="150000"/>
              </a:lnSpc>
            </a:pPr>
            <a:r>
              <a:rPr lang="de-CH" altLang="en-US" sz="2400" b="1" dirty="0"/>
              <a:t>ergibt	</a:t>
            </a:r>
            <a:r>
              <a:rPr lang="de-CH" altLang="en-US" sz="2400" b="1" spc="-90" dirty="0">
                <a:solidFill>
                  <a:srgbClr val="5A5434"/>
                </a:solidFill>
              </a:rPr>
              <a:t> -5</a:t>
            </a:r>
          </a:p>
          <a:p>
            <a:endParaRPr lang="de-CH" altLang="en-US" sz="2400" b="1" spc="-90" dirty="0">
              <a:solidFill>
                <a:srgbClr val="5A5434"/>
              </a:solidFill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56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2783</TotalTime>
  <Words>2992</Words>
  <Application>Microsoft Macintosh PowerPoint</Application>
  <PresentationFormat>On-screen Show (16:9)</PresentationFormat>
  <Paragraphs>586</Paragraphs>
  <Slides>89</Slides>
  <Notes>74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2" baseType="lpstr">
      <vt:lpstr>Arial</vt:lpstr>
      <vt:lpstr>Calibri</vt:lpstr>
      <vt:lpstr>Cambria Math</vt:lpstr>
      <vt:lpstr>Consolas</vt:lpstr>
      <vt:lpstr>Courier New</vt:lpstr>
      <vt:lpstr>JetBrains Mono</vt:lpstr>
      <vt:lpstr>Open Sans</vt:lpstr>
      <vt:lpstr>Tahoma</vt:lpstr>
      <vt:lpstr>Times New Roman</vt:lpstr>
      <vt:lpstr>Ubuntu Mono</vt:lpstr>
      <vt:lpstr>Wingdings</vt:lpstr>
      <vt:lpstr>Wingdings 2</vt:lpstr>
      <vt:lpstr>template</vt:lpstr>
      <vt:lpstr>PowerPoint Presentation</vt:lpstr>
      <vt:lpstr>Organisatorisches</vt:lpstr>
      <vt:lpstr>Git Probleme</vt:lpstr>
      <vt:lpstr>Inhalt</vt:lpstr>
      <vt:lpstr>Berechnungen in Java</vt:lpstr>
      <vt:lpstr>Berechnungen in Java: Beispiel</vt:lpstr>
      <vt:lpstr>Types</vt:lpstr>
      <vt:lpstr>Primitive Typen in Java</vt:lpstr>
      <vt:lpstr>Fragen: Wozu evaluieren diese Ausdrücke?</vt:lpstr>
      <vt:lpstr>Schleifen</vt:lpstr>
      <vt:lpstr>PowerPoint Presentation</vt:lpstr>
      <vt:lpstr>PowerPoint Presentation</vt:lpstr>
      <vt:lpstr>PowerPoint Presentation</vt:lpstr>
      <vt:lpstr>Schleifen</vt:lpstr>
      <vt:lpstr>Schleifen: While vs. For vs. Do-While</vt:lpstr>
      <vt:lpstr>Schleifen: For vs. While</vt:lpstr>
      <vt:lpstr>Schleifen: For vs. While – Beispiel 1</vt:lpstr>
      <vt:lpstr>Schleifen: For vs. While – Beispiel 1</vt:lpstr>
      <vt:lpstr>Schleifen: For == While</vt:lpstr>
      <vt:lpstr>Schleifen: Infinite Loop</vt:lpstr>
      <vt:lpstr>Schleifen: For vs. While – Beispiel 2</vt:lpstr>
      <vt:lpstr>Schleifen: For vs. While – Beispiel 2</vt:lpstr>
      <vt:lpstr>Schleifen: Do-While?</vt:lpstr>
      <vt:lpstr>Inkrement und Dekrement</vt:lpstr>
      <vt:lpstr>Inkrement und Dekrement</vt:lpstr>
      <vt:lpstr>Weitere Kurzformen</vt:lpstr>
      <vt:lpstr>Recap: Evaluation Order</vt:lpstr>
      <vt:lpstr>JUnit</vt:lpstr>
      <vt:lpstr>JUnit Tests: Introduction</vt:lpstr>
      <vt:lpstr>JUnit Tests: Eclipse</vt:lpstr>
      <vt:lpstr>JUnit Tests: Eclipse</vt:lpstr>
      <vt:lpstr>JUnit Tests: JUnit Importieren</vt:lpstr>
      <vt:lpstr>JUnit Tests: JUnit Importieren</vt:lpstr>
      <vt:lpstr>JUnit Tests: JUnit Importieren</vt:lpstr>
      <vt:lpstr>Methoden</vt:lpstr>
      <vt:lpstr>Tut dies am besten Vorprogrammieren</vt:lpstr>
      <vt:lpstr>Methoden: Folgen und Reihen</vt:lpstr>
      <vt:lpstr>Potenzieren</vt:lpstr>
      <vt:lpstr>Es geht besser…</vt:lpstr>
      <vt:lpstr>Strings</vt:lpstr>
      <vt:lpstr>Strings in Java</vt:lpstr>
      <vt:lpstr>Strings Internal</vt:lpstr>
      <vt:lpstr>String-Methoden, die String liefern</vt:lpstr>
      <vt:lpstr>Substrings </vt:lpstr>
      <vt:lpstr>String-Methoden, die int liefern</vt:lpstr>
      <vt:lpstr>String-Methoden, die boolean liefern</vt:lpstr>
      <vt:lpstr>Methoden in String Klasse </vt:lpstr>
      <vt:lpstr>Methoden in String Klasse </vt:lpstr>
      <vt:lpstr>Methoden in String Klasse </vt:lpstr>
      <vt:lpstr>Methoden in String Klasse </vt:lpstr>
      <vt:lpstr>Wo findet man diese Informationen?</vt:lpstr>
      <vt:lpstr>Wo findet man diese Informationen?</vt:lpstr>
      <vt:lpstr>Wo findet man diese Informationen?</vt:lpstr>
      <vt:lpstr>Wo findet man diese Informationen?</vt:lpstr>
      <vt:lpstr>Wo findet man diese Informationen?</vt:lpstr>
      <vt:lpstr>Escaping in Strings</vt:lpstr>
      <vt:lpstr>"\"\\\\\"\""</vt:lpstr>
      <vt:lpstr>"\"\\\\\"\""</vt:lpstr>
      <vt:lpstr>"\"\\\\\"\""</vt:lpstr>
      <vt:lpstr>"\"\\\\\"\""</vt:lpstr>
      <vt:lpstr>"\"\\\\\"\""</vt:lpstr>
      <vt:lpstr>"\"\\\\\"\""</vt:lpstr>
      <vt:lpstr>"\\""</vt:lpstr>
      <vt:lpstr>String Beispiele</vt:lpstr>
      <vt:lpstr>String Beispiele</vt:lpstr>
      <vt:lpstr>String Beispiele</vt:lpstr>
      <vt:lpstr>String Beispiele</vt:lpstr>
      <vt:lpstr>String Beispiele</vt:lpstr>
      <vt:lpstr>String Beispiele</vt:lpstr>
      <vt:lpstr>String Beispiele</vt:lpstr>
      <vt:lpstr>Nachbesprechung</vt:lpstr>
      <vt:lpstr>Aufgabe 1: Fehlerbehebung</vt:lpstr>
      <vt:lpstr>Aufgabe 2: Schweizerfahne (Konsole)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Vorbesprechung</vt:lpstr>
      <vt:lpstr>Aufgabe 1: Binärdarstellung</vt:lpstr>
      <vt:lpstr>Aufgabe 2: Grösster gemeinsamer Teiler</vt:lpstr>
      <vt:lpstr>Aufgabe 3: Zahlenerkennung</vt:lpstr>
      <vt:lpstr>Aufgabe 4: Berechnungen</vt:lpstr>
      <vt:lpstr>Aufgabe 4: Berechnungen</vt:lpstr>
      <vt:lpstr>Aufgabe 4: Berechnungen</vt:lpstr>
      <vt:lpstr>Aufgabe 5: Scrabble</vt:lpstr>
      <vt:lpstr>Aufgabe 5: Scrabble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Zoltán Majó</dc:creator>
  <cp:lastModifiedBy>Baumberger  Timo</cp:lastModifiedBy>
  <cp:revision>3196</cp:revision>
  <cp:lastPrinted>2023-09-26T12:23:18Z</cp:lastPrinted>
  <dcterms:created xsi:type="dcterms:W3CDTF">2016-09-26T19:13:08Z</dcterms:created>
  <dcterms:modified xsi:type="dcterms:W3CDTF">2024-10-09T13:38:52Z</dcterms:modified>
</cp:coreProperties>
</file>